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24" r:id="rId2"/>
    <p:sldId id="281" r:id="rId3"/>
    <p:sldId id="329" r:id="rId4"/>
    <p:sldId id="356" r:id="rId5"/>
    <p:sldId id="357" r:id="rId6"/>
    <p:sldId id="325" r:id="rId7"/>
    <p:sldId id="331" r:id="rId8"/>
    <p:sldId id="326" r:id="rId9"/>
    <p:sldId id="330" r:id="rId10"/>
    <p:sldId id="349" r:id="rId11"/>
    <p:sldId id="341" r:id="rId12"/>
    <p:sldId id="350" r:id="rId13"/>
    <p:sldId id="346" r:id="rId14"/>
    <p:sldId id="347" r:id="rId15"/>
    <p:sldId id="355" r:id="rId16"/>
    <p:sldId id="352" r:id="rId17"/>
    <p:sldId id="353" r:id="rId18"/>
    <p:sldId id="351" r:id="rId19"/>
    <p:sldId id="354" r:id="rId20"/>
    <p:sldId id="327" r:id="rId21"/>
    <p:sldId id="337" r:id="rId22"/>
    <p:sldId id="332" r:id="rId23"/>
    <p:sldId id="348" r:id="rId24"/>
    <p:sldId id="338" r:id="rId25"/>
    <p:sldId id="339" r:id="rId26"/>
    <p:sldId id="334" r:id="rId27"/>
    <p:sldId id="328" r:id="rId28"/>
    <p:sldId id="335" r:id="rId2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92" autoAdjust="0"/>
    <p:restoredTop sz="96208" autoAdjust="0"/>
  </p:normalViewPr>
  <p:slideViewPr>
    <p:cSldViewPr>
      <p:cViewPr>
        <p:scale>
          <a:sx n="118" d="100"/>
          <a:sy n="118" d="100"/>
        </p:scale>
        <p:origin x="216" y="2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0"/>
    </p:cViewPr>
  </p:sorterViewPr>
  <p:notesViewPr>
    <p:cSldViewPr>
      <p:cViewPr varScale="1">
        <p:scale>
          <a:sx n="80" d="100"/>
          <a:sy n="80" d="100"/>
        </p:scale>
        <p:origin x="377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AF00C-6D75-48A8-A194-B96D46F0E30B}" type="datetimeFigureOut">
              <a:rPr lang="en-US" smtClean="0"/>
              <a:t>8/5/20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F204BC-D94E-4A4A-A5D3-5EDFD9255BF2}" type="slidenum">
              <a:rPr lang="en-US" smtClean="0"/>
              <a:t>‹#›</a:t>
            </a:fld>
            <a:endParaRPr lang="en-US"/>
          </a:p>
        </p:txBody>
      </p:sp>
    </p:spTree>
    <p:extLst>
      <p:ext uri="{BB962C8B-B14F-4D97-AF65-F5344CB8AC3E}">
        <p14:creationId xmlns:p14="http://schemas.microsoft.com/office/powerpoint/2010/main" val="365085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64DB847-A7C6-423F-B771-46A6092732E3}" type="datetimeFigureOut">
              <a:rPr lang="en-US"/>
              <a:pPr>
                <a:defRPr/>
              </a:pPr>
              <a:t>8/5/20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37FC56A9-71FA-49A8-A49B-73E0C4B6E024}" type="slidenum">
              <a:rPr lang="en-US"/>
              <a:pPr>
                <a:defRPr/>
              </a:pPr>
              <a:t>‹#›</a:t>
            </a:fld>
            <a:endParaRPr lang="en-US"/>
          </a:p>
        </p:txBody>
      </p:sp>
    </p:spTree>
    <p:extLst>
      <p:ext uri="{BB962C8B-B14F-4D97-AF65-F5344CB8AC3E}">
        <p14:creationId xmlns:p14="http://schemas.microsoft.com/office/powerpoint/2010/main" val="34352467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711200" y="1295400"/>
            <a:ext cx="10769600"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812800" y="1447800"/>
            <a:ext cx="10363200"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
        <p:nvSpPr>
          <p:cNvPr id="11" name="TextBox 10"/>
          <p:cNvSpPr txBox="1"/>
          <p:nvPr userDrawn="1"/>
        </p:nvSpPr>
        <p:spPr>
          <a:xfrm>
            <a:off x="3860800" y="2819400"/>
            <a:ext cx="4572000" cy="369332"/>
          </a:xfrm>
          <a:prstGeom prst="rect">
            <a:avLst/>
          </a:prstGeom>
          <a:solidFill>
            <a:schemeClr val="bg1"/>
          </a:solidFill>
        </p:spPr>
        <p:txBody>
          <a:bodyPr wrap="square" rtlCol="0">
            <a:spAutoFit/>
          </a:bodyPr>
          <a:lstStyle/>
          <a:p>
            <a:pPr algn="ctr"/>
            <a:endParaRPr lang="en-US" dirty="0"/>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1991544" y="2471772"/>
            <a:ext cx="8424936"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2207568" y="2564904"/>
            <a:ext cx="7992888"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Tree>
    <p:extLst>
      <p:ext uri="{BB962C8B-B14F-4D97-AF65-F5344CB8AC3E}">
        <p14:creationId xmlns:p14="http://schemas.microsoft.com/office/powerpoint/2010/main" val="31323533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p:nvSpPr>
        <p:spPr>
          <a:xfrm>
            <a:off x="0" y="2704"/>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idx="1"/>
          </p:nvPr>
        </p:nvSpPr>
        <p:spPr>
          <a:xfrm>
            <a:off x="421207" y="1115825"/>
            <a:ext cx="11176000" cy="4968552"/>
          </a:xfrm>
        </p:spPr>
        <p:txBody>
          <a:bodyPr/>
          <a:lstStyle>
            <a:lvl1pPr>
              <a:buSzPct val="60000"/>
              <a:buFontTx/>
              <a:buBlip>
                <a:blip r:embed="rId2"/>
              </a:buBlip>
              <a:defRPr sz="2400"/>
            </a:lvl1pPr>
            <a:lvl2pPr>
              <a:buSzPct val="60000"/>
              <a:buFontTx/>
              <a:buBlip>
                <a:blip r:embed="rId3"/>
              </a:buBlip>
              <a:defRPr sz="2000"/>
            </a:lvl2pPr>
            <a:lvl3pPr>
              <a:defRPr sz="1800"/>
            </a:lvl3pPr>
            <a:lvl4pPr>
              <a:defRPr sz="2000"/>
            </a:lvl4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4112" y="1"/>
            <a:ext cx="12010189" cy="743953"/>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5BC7FEBF-A170-470C-A369-F0D066FB58E5}" type="slidenum">
              <a:rPr lang="en-US"/>
              <a:pPr>
                <a:defRPr/>
              </a:pPr>
              <a:t>‹#›</a:t>
            </a:fld>
            <a:endParaRPr lang="en-US"/>
          </a:p>
        </p:txBody>
      </p:sp>
      <p:sp>
        <p:nvSpPr>
          <p:cNvPr id="13" name="Date Placeholder 6">
            <a:extLst>
              <a:ext uri="{FF2B5EF4-FFF2-40B4-BE49-F238E27FC236}">
                <a16:creationId xmlns:a16="http://schemas.microsoft.com/office/drawing/2014/main" id="{8949024A-46E8-CA4D-856E-6A228004C626}"/>
              </a:ext>
            </a:extLst>
          </p:cNvPr>
          <p:cNvSpPr>
            <a:spLocks noGrp="1"/>
          </p:cNvSpPr>
          <p:nvPr>
            <p:ph type="dt" sz="half" idx="14"/>
          </p:nvPr>
        </p:nvSpPr>
        <p:spPr>
          <a:xfrm>
            <a:off x="0" y="6492876"/>
            <a:ext cx="1422400" cy="365125"/>
          </a:xfrm>
          <a:prstGeom prst="rect">
            <a:avLst/>
          </a:prstGeom>
        </p:spPr>
        <p:txBody>
          <a:bodyPr/>
          <a:lstStyle>
            <a:lvl1pPr>
              <a:defRPr baseline="0" smtClean="0">
                <a:solidFill>
                  <a:schemeClr val="bg1"/>
                </a:solidFill>
              </a:defRPr>
            </a:lvl1pPr>
          </a:lstStyle>
          <a:p>
            <a:pPr>
              <a:defRPr/>
            </a:pPr>
            <a:fld id="{37887963-EBBB-4D80-84C4-5B8B6AB6C924}" type="datetime1">
              <a:rPr lang="en-US" smtClean="0"/>
              <a:t>8/5/20</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Rectangle 4"/>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7" name="Rectangle 6"/>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sz="half" idx="1"/>
          </p:nvPr>
        </p:nvSpPr>
        <p:spPr>
          <a:xfrm>
            <a:off x="3048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976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Date Placeholder 4"/>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4FF05D9A-DAC8-4C53-B66B-408BAA307D90}" type="datetime1">
              <a:rPr lang="en-US" smtClean="0"/>
              <a:t>8/5/20</a:t>
            </a:fld>
            <a:endParaRPr lang="en-US" dirty="0"/>
          </a:p>
        </p:txBody>
      </p:sp>
      <p:sp>
        <p:nvSpPr>
          <p:cNvPr id="10" name="Footer Placeholder 5"/>
          <p:cNvSpPr>
            <a:spLocks noGrp="1"/>
          </p:cNvSpPr>
          <p:nvPr>
            <p:ph type="ftr" sz="quarter" idx="11"/>
          </p:nvPr>
        </p:nvSpPr>
        <p:spPr>
          <a:xfrm>
            <a:off x="6074611" y="6492876"/>
            <a:ext cx="4694989" cy="365125"/>
          </a:xfrm>
        </p:spPr>
        <p:txBody>
          <a:bodyPr/>
          <a:lstStyle>
            <a:lvl1pPr algn="l">
              <a:defRPr baseline="0" smtClean="0">
                <a:solidFill>
                  <a:schemeClr val="bg1"/>
                </a:solidFill>
              </a:defRPr>
            </a:lvl1pPr>
          </a:lstStyle>
          <a:p>
            <a:pPr>
              <a:defRPr/>
            </a:pPr>
            <a:endParaRPr lang="en-US" altLang="zh-CN" dirty="0"/>
          </a:p>
        </p:txBody>
      </p:sp>
      <p:sp>
        <p:nvSpPr>
          <p:cNvPr id="11" name="Slide Number Placeholder 6"/>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CA58546F-1E4E-426D-9940-5EB4B4A7467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Rectangle 6"/>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8" name="Rectangle 7"/>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9" name="Rectangle 8"/>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Text Placeholder 2"/>
          <p:cNvSpPr>
            <a:spLocks noGrp="1"/>
          </p:cNvSpPr>
          <p:nvPr>
            <p:ph type="body" idx="1"/>
          </p:nvPr>
        </p:nvSpPr>
        <p:spPr>
          <a:xfrm>
            <a:off x="609600" y="99060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1676401"/>
            <a:ext cx="5386917"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93368" y="99060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1676401"/>
            <a:ext cx="5389033"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11" name="Date Placeholder 6"/>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25075E3A-870C-4809-ABC6-77B21E2CD478}" type="datetime1">
              <a:rPr lang="en-US" smtClean="0"/>
              <a:t>8/5/20</a:t>
            </a:fld>
            <a:endParaRPr lang="en-US"/>
          </a:p>
        </p:txBody>
      </p:sp>
      <p:sp>
        <p:nvSpPr>
          <p:cNvPr id="12" name="Footer Placeholder 7"/>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3" name="Slide Number Placeholder 8"/>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4F25B14B-C98E-4C14-96E7-18DD3A29C17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6D6CB6DE-1033-4C2C-8280-139BC16F7CB4}" type="slidenum">
              <a:rPr lang="en-US"/>
              <a:pPr>
                <a:defRPr/>
              </a:pPr>
              <a:t>‹#›</a:t>
            </a:fld>
            <a:endParaRPr lang="en-US" dirty="0"/>
          </a:p>
        </p:txBody>
      </p:sp>
      <p:sp>
        <p:nvSpPr>
          <p:cNvPr id="3" name="日期占位符 2">
            <a:extLst>
              <a:ext uri="{FF2B5EF4-FFF2-40B4-BE49-F238E27FC236}">
                <a16:creationId xmlns:a16="http://schemas.microsoft.com/office/drawing/2014/main" id="{5D7B7BE0-BBED-A647-8C5A-37D9DFBDD8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5C974-51B5-F04E-8A7C-8D6E220350C7}" type="datetimeFigureOut">
              <a:rPr kumimoji="1" lang="zh-CN" altLang="en-US" smtClean="0"/>
              <a:t>2020/8/5</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71" r:id="rId1"/>
    <p:sldLayoutId id="2147483675" r:id="rId2"/>
    <p:sldLayoutId id="2147483672" r:id="rId3"/>
    <p:sldLayoutId id="2147483673" r:id="rId4"/>
    <p:sldLayoutId id="2147483674" r:id="rId5"/>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oak97/branch-tutoria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oak97/branch-tutorial/tree/master/src/search/strategy"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hyperlink" Target="https://artint.info/2e/html/ArtInt2e.Ch3.S7.SS3.html" TargetMode="External"/><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mp.weixin.qq.com/s/_AwEYJylTeAcwC2W5jIjQw"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1016/j.tre.2020.101955"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oak97/branch-tutorial"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6.gif"/><Relationship Id="rId1" Type="http://schemas.openxmlformats.org/officeDocument/2006/relationships/slideLayout" Target="../slideLayouts/slideLayout3.xml"/><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a:xfrm>
            <a:off x="2207568" y="2518792"/>
            <a:ext cx="7992888" cy="838200"/>
          </a:xfrm>
        </p:spPr>
        <p:txBody>
          <a:bodyPr/>
          <a:lstStyle/>
          <a:p>
            <a:r>
              <a:rPr kumimoji="1" lang="zh-CN" altLang="en-US" dirty="0"/>
              <a:t>怎么做分支</a:t>
            </a:r>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1</a:t>
            </a:fld>
            <a:endParaRPr lang="en-US" dirty="0"/>
          </a:p>
        </p:txBody>
      </p:sp>
      <p:sp>
        <p:nvSpPr>
          <p:cNvPr id="5" name="文本框 4">
            <a:extLst>
              <a:ext uri="{FF2B5EF4-FFF2-40B4-BE49-F238E27FC236}">
                <a16:creationId xmlns:a16="http://schemas.microsoft.com/office/drawing/2014/main" id="{656D6FD2-2FD4-7C4D-990D-07355A205479}"/>
              </a:ext>
            </a:extLst>
          </p:cNvPr>
          <p:cNvSpPr txBox="1"/>
          <p:nvPr/>
        </p:nvSpPr>
        <p:spPr>
          <a:xfrm>
            <a:off x="3512410" y="4293096"/>
            <a:ext cx="5383205" cy="923330"/>
          </a:xfrm>
          <a:prstGeom prst="rect">
            <a:avLst/>
          </a:prstGeom>
          <a:noFill/>
        </p:spPr>
        <p:txBody>
          <a:bodyPr wrap="none" rtlCol="0">
            <a:spAutoFit/>
          </a:bodyPr>
          <a:lstStyle/>
          <a:p>
            <a:pPr algn="ctr"/>
            <a:r>
              <a:rPr kumimoji="1" lang="en-US" altLang="zh-CN" dirty="0" err="1"/>
              <a:t>zhu.qw@qq.com</a:t>
            </a:r>
            <a:endParaRPr kumimoji="1" lang="en-US" altLang="zh-CN" dirty="0"/>
          </a:p>
          <a:p>
            <a:endParaRPr kumimoji="1" lang="en-US" altLang="zh-CN" dirty="0"/>
          </a:p>
          <a:p>
            <a:r>
              <a:rPr kumimoji="1" lang="zh-CN" altLang="en-US" dirty="0"/>
              <a:t>获取最新：</a:t>
            </a: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a:t>
            </a:r>
            <a:endParaRPr lang="en" altLang="zh-CN" dirty="0">
              <a:solidFill>
                <a:schemeClr val="bg1">
                  <a:lumMod val="50000"/>
                </a:schemeClr>
              </a:solidFill>
            </a:endParaRPr>
          </a:p>
        </p:txBody>
      </p:sp>
    </p:spTree>
    <p:extLst>
      <p:ext uri="{BB962C8B-B14F-4D97-AF65-F5344CB8AC3E}">
        <p14:creationId xmlns:p14="http://schemas.microsoft.com/office/powerpoint/2010/main" val="373453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FA4F8D-DA4C-B94B-92CA-C1127A7BF991}"/>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1D568D42-FF53-464E-922C-E9FA9287CE9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2CCFA771-A17D-2C44-9064-3AEFD23FA2CC}"/>
              </a:ext>
            </a:extLst>
          </p:cNvPr>
          <p:cNvSpPr>
            <a:spLocks noGrp="1"/>
          </p:cNvSpPr>
          <p:nvPr>
            <p:ph type="sldNum" sz="quarter" idx="12"/>
          </p:nvPr>
        </p:nvSpPr>
        <p:spPr/>
        <p:txBody>
          <a:bodyPr/>
          <a:lstStyle/>
          <a:p>
            <a:pPr>
              <a:defRPr/>
            </a:pPr>
            <a:fld id="{5BC7FEBF-A170-470C-A369-F0D066FB58E5}" type="slidenum">
              <a:rPr lang="en-US" smtClean="0"/>
              <a:pPr>
                <a:defRPr/>
              </a:pPr>
              <a:t>10</a:t>
            </a:fld>
            <a:endParaRPr lang="en-US"/>
          </a:p>
        </p:txBody>
      </p:sp>
      <p:sp>
        <p:nvSpPr>
          <p:cNvPr id="6" name="日期占位符 5">
            <a:extLst>
              <a:ext uri="{FF2B5EF4-FFF2-40B4-BE49-F238E27FC236}">
                <a16:creationId xmlns:a16="http://schemas.microsoft.com/office/drawing/2014/main" id="{FCDC8871-9A3F-504B-AB9A-8124FDB72E0F}"/>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A992AEB3-A483-7F40-BE07-CAC3C6E20BC9}"/>
              </a:ext>
            </a:extLst>
          </p:cNvPr>
          <p:cNvPicPr>
            <a:picLocks noChangeAspect="1"/>
          </p:cNvPicPr>
          <p:nvPr/>
        </p:nvPicPr>
        <p:blipFill>
          <a:blip r:embed="rId2"/>
          <a:stretch>
            <a:fillRect/>
          </a:stretch>
        </p:blipFill>
        <p:spPr>
          <a:xfrm>
            <a:off x="6002602" y="2006274"/>
            <a:ext cx="6123544" cy="2653200"/>
          </a:xfrm>
          <a:prstGeom prst="rect">
            <a:avLst/>
          </a:prstGeom>
        </p:spPr>
      </p:pic>
      <p:sp>
        <p:nvSpPr>
          <p:cNvPr id="10" name="文本框 9">
            <a:extLst>
              <a:ext uri="{FF2B5EF4-FFF2-40B4-BE49-F238E27FC236}">
                <a16:creationId xmlns:a16="http://schemas.microsoft.com/office/drawing/2014/main" id="{F78584EE-3B2C-554B-9A77-846C22057FC6}"/>
              </a:ext>
            </a:extLst>
          </p:cNvPr>
          <p:cNvSpPr txBox="1"/>
          <p:nvPr/>
        </p:nvSpPr>
        <p:spPr>
          <a:xfrm>
            <a:off x="6096000" y="1595697"/>
            <a:ext cx="4662367" cy="369332"/>
          </a:xfrm>
          <a:prstGeom prst="rect">
            <a:avLst/>
          </a:prstGeom>
          <a:noFill/>
        </p:spPr>
        <p:txBody>
          <a:bodyPr wrap="none" rtlCol="0">
            <a:spAutoFit/>
          </a:bodyPr>
          <a:lstStyle/>
          <a:p>
            <a:r>
              <a:rPr kumimoji="1" lang="en-US" altLang="zh-CN" dirty="0"/>
              <a:t>P</a:t>
            </a:r>
            <a:r>
              <a:rPr kumimoji="1" lang="zh-CN" altLang="en-US" dirty="0"/>
              <a:t>分支得到</a:t>
            </a:r>
            <a:r>
              <a:rPr kumimoji="1" lang="en-US" altLang="zh-CN" dirty="0"/>
              <a:t>P1</a:t>
            </a:r>
            <a:r>
              <a:rPr kumimoji="1" lang="zh-CN" altLang="en-US" dirty="0"/>
              <a:t>和</a:t>
            </a:r>
            <a:r>
              <a:rPr kumimoji="1" lang="en-US" altLang="zh-CN" dirty="0"/>
              <a:t>P2</a:t>
            </a:r>
            <a:r>
              <a:rPr kumimoji="1" lang="zh-CN" altLang="en-US" dirty="0"/>
              <a:t>：对</a:t>
            </a:r>
            <a:r>
              <a:rPr kumimoji="1" lang="en-US" altLang="zh-CN" dirty="0"/>
              <a:t>P</a:t>
            </a:r>
            <a:r>
              <a:rPr kumimoji="1" lang="zh-CN" altLang="en-US" dirty="0"/>
              <a:t>的</a:t>
            </a:r>
            <a:r>
              <a:rPr kumimoji="1" lang="en-US" altLang="zh-CN" dirty="0"/>
              <a:t>x1=11.6</a:t>
            </a:r>
            <a:r>
              <a:rPr kumimoji="1" lang="zh-CN" altLang="en-US" dirty="0"/>
              <a:t>进行分支</a:t>
            </a:r>
          </a:p>
        </p:txBody>
      </p:sp>
      <p:sp>
        <p:nvSpPr>
          <p:cNvPr id="12" name="文本框 11">
            <a:extLst>
              <a:ext uri="{FF2B5EF4-FFF2-40B4-BE49-F238E27FC236}">
                <a16:creationId xmlns:a16="http://schemas.microsoft.com/office/drawing/2014/main" id="{D51331A7-0D3F-E149-AC4F-A3788535A331}"/>
              </a:ext>
            </a:extLst>
          </p:cNvPr>
          <p:cNvSpPr txBox="1"/>
          <p:nvPr/>
        </p:nvSpPr>
        <p:spPr>
          <a:xfrm>
            <a:off x="6002602" y="4963296"/>
            <a:ext cx="6070062" cy="923330"/>
          </a:xfrm>
          <a:prstGeom prst="rect">
            <a:avLst/>
          </a:prstGeom>
          <a:noFill/>
        </p:spPr>
        <p:txBody>
          <a:bodyPr wrap="square" rtlCol="0">
            <a:spAutoFit/>
          </a:bodyPr>
          <a:lstStyle/>
          <a:p>
            <a:r>
              <a:rPr kumimoji="1" lang="zh-CN" altLang="en-US" dirty="0"/>
              <a:t>分别求出</a:t>
            </a:r>
            <a:r>
              <a:rPr kumimoji="1" lang="en-US" altLang="zh-CN" dirty="0"/>
              <a:t>P1</a:t>
            </a:r>
            <a:r>
              <a:rPr kumimoji="1" lang="zh-CN" altLang="en-US" dirty="0"/>
              <a:t>和</a:t>
            </a:r>
            <a:r>
              <a:rPr kumimoji="1" lang="en-US" altLang="zh-CN" dirty="0"/>
              <a:t>P2</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a:t>
            </a:r>
            <a:r>
              <a:rPr kumimoji="1" lang="en-US" altLang="zh-CN" dirty="0"/>
              <a:t>P1</a:t>
            </a:r>
            <a:r>
              <a:rPr kumimoji="1" lang="zh-CN" altLang="en-US" dirty="0"/>
              <a:t>上界为</a:t>
            </a:r>
            <a:r>
              <a:rPr kumimoji="1" lang="en-US" altLang="zh-CN" dirty="0"/>
              <a:t>152</a:t>
            </a:r>
            <a:r>
              <a:rPr kumimoji="1" lang="zh-CN" altLang="en-US" dirty="0"/>
              <a:t>，</a:t>
            </a:r>
            <a:r>
              <a:rPr kumimoji="1" lang="en-US" altLang="zh-CN" dirty="0"/>
              <a:t>P2</a:t>
            </a:r>
            <a:r>
              <a:rPr kumimoji="1" lang="zh-CN" altLang="en-US" dirty="0"/>
              <a:t>上界为</a:t>
            </a:r>
            <a:r>
              <a:rPr kumimoji="1" lang="en-US" altLang="zh-CN" dirty="0"/>
              <a:t>144</a:t>
            </a:r>
            <a:r>
              <a:rPr kumimoji="1" lang="zh-CN" altLang="en-US" dirty="0"/>
              <a:t>，且</a:t>
            </a:r>
            <a:r>
              <a:rPr kumimoji="1" lang="en-US" altLang="zh-CN" dirty="0"/>
              <a:t>P2</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可行，所以更新下界为</a:t>
            </a:r>
            <a:r>
              <a:rPr kumimoji="1" lang="en-US" altLang="zh-CN" dirty="0"/>
              <a:t>144</a:t>
            </a:r>
            <a:r>
              <a:rPr kumimoji="1" lang="zh-CN" altLang="en-US" dirty="0"/>
              <a:t>，</a:t>
            </a:r>
            <a:r>
              <a:rPr kumimoji="1" lang="en-US" altLang="zh-CN" dirty="0">
                <a:solidFill>
                  <a:srgbClr val="FF0000"/>
                </a:solidFill>
              </a:rPr>
              <a:t>P2</a:t>
            </a:r>
            <a:r>
              <a:rPr kumimoji="1" lang="zh-CN" altLang="en-US" dirty="0">
                <a:solidFill>
                  <a:srgbClr val="FF0000"/>
                </a:solidFill>
              </a:rPr>
              <a:t>不分支生成节点了</a:t>
            </a:r>
            <a:endParaRPr kumimoji="1" lang="en-US" altLang="zh-CN" dirty="0">
              <a:solidFill>
                <a:srgbClr val="FF0000"/>
              </a:solidFill>
            </a:endParaRPr>
          </a:p>
        </p:txBody>
      </p:sp>
      <p:pic>
        <p:nvPicPr>
          <p:cNvPr id="13" name="图片 12">
            <a:extLst>
              <a:ext uri="{FF2B5EF4-FFF2-40B4-BE49-F238E27FC236}">
                <a16:creationId xmlns:a16="http://schemas.microsoft.com/office/drawing/2014/main" id="{6E52E30E-230B-754E-8116-2E586AA88804}"/>
              </a:ext>
            </a:extLst>
          </p:cNvPr>
          <p:cNvPicPr>
            <a:picLocks noChangeAspect="1"/>
          </p:cNvPicPr>
          <p:nvPr/>
        </p:nvPicPr>
        <p:blipFill>
          <a:blip r:embed="rId3"/>
          <a:stretch>
            <a:fillRect/>
          </a:stretch>
        </p:blipFill>
        <p:spPr>
          <a:xfrm>
            <a:off x="96413" y="1582441"/>
            <a:ext cx="5746087" cy="4304185"/>
          </a:xfrm>
          <a:prstGeom prst="rect">
            <a:avLst/>
          </a:prstGeom>
        </p:spPr>
      </p:pic>
    </p:spTree>
    <p:extLst>
      <p:ext uri="{BB962C8B-B14F-4D97-AF65-F5344CB8AC3E}">
        <p14:creationId xmlns:p14="http://schemas.microsoft.com/office/powerpoint/2010/main" val="15703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6C35D4C-0C6F-9241-8840-99749C2EB414}"/>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7A5B4CF5-44BE-0E4C-88B9-980B4354BCB6}"/>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68967AB-0C1A-864D-9CCE-18F686FF9D15}"/>
              </a:ext>
            </a:extLst>
          </p:cNvPr>
          <p:cNvSpPr>
            <a:spLocks noGrp="1"/>
          </p:cNvSpPr>
          <p:nvPr>
            <p:ph type="sldNum" sz="quarter" idx="12"/>
          </p:nvPr>
        </p:nvSpPr>
        <p:spPr/>
        <p:txBody>
          <a:bodyPr/>
          <a:lstStyle/>
          <a:p>
            <a:pPr>
              <a:defRPr/>
            </a:pPr>
            <a:fld id="{5BC7FEBF-A170-470C-A369-F0D066FB58E5}" type="slidenum">
              <a:rPr lang="en-US" smtClean="0"/>
              <a:pPr>
                <a:defRPr/>
              </a:pPr>
              <a:t>11</a:t>
            </a:fld>
            <a:endParaRPr lang="en-US"/>
          </a:p>
        </p:txBody>
      </p:sp>
      <p:sp>
        <p:nvSpPr>
          <p:cNvPr id="6" name="日期占位符 5">
            <a:extLst>
              <a:ext uri="{FF2B5EF4-FFF2-40B4-BE49-F238E27FC236}">
                <a16:creationId xmlns:a16="http://schemas.microsoft.com/office/drawing/2014/main" id="{F7B375DB-3223-4C45-B355-CA20DFEC405B}"/>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F7C3FB28-7F23-A147-BA51-891E63F9E3D1}"/>
              </a:ext>
            </a:extLst>
          </p:cNvPr>
          <p:cNvPicPr>
            <a:picLocks noChangeAspect="1"/>
          </p:cNvPicPr>
          <p:nvPr/>
        </p:nvPicPr>
        <p:blipFill rotWithShape="1">
          <a:blip r:embed="rId2"/>
          <a:srcRect r="8259" b="20051"/>
          <a:stretch/>
        </p:blipFill>
        <p:spPr>
          <a:xfrm>
            <a:off x="6243764" y="2020213"/>
            <a:ext cx="5768102" cy="2560915"/>
          </a:xfrm>
          <a:prstGeom prst="rect">
            <a:avLst/>
          </a:prstGeom>
        </p:spPr>
      </p:pic>
      <p:sp>
        <p:nvSpPr>
          <p:cNvPr id="11" name="文本框 10">
            <a:extLst>
              <a:ext uri="{FF2B5EF4-FFF2-40B4-BE49-F238E27FC236}">
                <a16:creationId xmlns:a16="http://schemas.microsoft.com/office/drawing/2014/main" id="{304D2995-AB6C-2E48-A692-16F106A630F5}"/>
              </a:ext>
            </a:extLst>
          </p:cNvPr>
          <p:cNvSpPr txBox="1"/>
          <p:nvPr/>
        </p:nvSpPr>
        <p:spPr>
          <a:xfrm>
            <a:off x="6243764" y="1577052"/>
            <a:ext cx="4918847" cy="369332"/>
          </a:xfrm>
          <a:prstGeom prst="rect">
            <a:avLst/>
          </a:prstGeom>
          <a:noFill/>
        </p:spPr>
        <p:txBody>
          <a:bodyPr wrap="none" rtlCol="0">
            <a:spAutoFit/>
          </a:bodyPr>
          <a:lstStyle/>
          <a:p>
            <a:r>
              <a:rPr kumimoji="1" lang="en-US" altLang="zh-CN" dirty="0"/>
              <a:t>P1</a:t>
            </a:r>
            <a:r>
              <a:rPr kumimoji="1" lang="zh-CN" altLang="en-US" dirty="0"/>
              <a:t>分支得到</a:t>
            </a:r>
            <a:r>
              <a:rPr kumimoji="1" lang="en-US" altLang="zh-CN" dirty="0"/>
              <a:t>P3</a:t>
            </a:r>
            <a:r>
              <a:rPr kumimoji="1" lang="zh-CN" altLang="en-US" dirty="0"/>
              <a:t>和</a:t>
            </a:r>
            <a:r>
              <a:rPr kumimoji="1" lang="en-US" altLang="zh-CN" dirty="0"/>
              <a:t>P4</a:t>
            </a:r>
            <a:r>
              <a:rPr kumimoji="1" lang="zh-CN" altLang="en-US" dirty="0"/>
              <a:t>：对</a:t>
            </a:r>
            <a:r>
              <a:rPr kumimoji="1" lang="en-US" altLang="zh-CN" dirty="0"/>
              <a:t>P1</a:t>
            </a:r>
            <a:r>
              <a:rPr kumimoji="1" lang="zh-CN" altLang="en-US" dirty="0"/>
              <a:t>的</a:t>
            </a:r>
            <a:r>
              <a:rPr kumimoji="1" lang="en-US" altLang="zh-CN" dirty="0"/>
              <a:t>x2=11.6</a:t>
            </a:r>
            <a:r>
              <a:rPr kumimoji="1" lang="zh-CN" altLang="en-US" dirty="0"/>
              <a:t>进行分支</a:t>
            </a:r>
          </a:p>
        </p:txBody>
      </p:sp>
      <p:sp>
        <p:nvSpPr>
          <p:cNvPr id="13" name="文本框 12">
            <a:extLst>
              <a:ext uri="{FF2B5EF4-FFF2-40B4-BE49-F238E27FC236}">
                <a16:creationId xmlns:a16="http://schemas.microsoft.com/office/drawing/2014/main" id="{FC134400-B361-3D49-BB60-3D21DB09DBE4}"/>
              </a:ext>
            </a:extLst>
          </p:cNvPr>
          <p:cNvSpPr txBox="1"/>
          <p:nvPr/>
        </p:nvSpPr>
        <p:spPr>
          <a:xfrm>
            <a:off x="6243764" y="4715202"/>
            <a:ext cx="5768102" cy="1754326"/>
          </a:xfrm>
          <a:prstGeom prst="rect">
            <a:avLst/>
          </a:prstGeom>
          <a:noFill/>
        </p:spPr>
        <p:txBody>
          <a:bodyPr wrap="square" rtlCol="0">
            <a:spAutoFit/>
          </a:bodyPr>
          <a:lstStyle/>
          <a:p>
            <a:r>
              <a:rPr kumimoji="1" lang="zh-CN" altLang="en-US" dirty="0"/>
              <a:t>分别求出</a:t>
            </a:r>
            <a:r>
              <a:rPr kumimoji="1" lang="en-US" altLang="zh-CN" dirty="0"/>
              <a:t>P3</a:t>
            </a:r>
            <a:r>
              <a:rPr kumimoji="1" lang="zh-CN" altLang="en-US" dirty="0"/>
              <a:t>和</a:t>
            </a:r>
            <a:r>
              <a:rPr kumimoji="1" lang="en-US" altLang="zh-CN" dirty="0"/>
              <a:t>P4</a:t>
            </a:r>
            <a:r>
              <a:rPr kumimoji="1" lang="zh-CN" altLang="en-US" dirty="0"/>
              <a:t>的最优解和最优值，</a:t>
            </a:r>
            <a:r>
              <a:rPr kumimoji="1" lang="en-US" altLang="zh-CN" dirty="0"/>
              <a:t>P3</a:t>
            </a:r>
            <a:r>
              <a:rPr kumimoji="1" lang="zh-CN" altLang="en-US" dirty="0"/>
              <a:t>上界为</a:t>
            </a:r>
            <a:r>
              <a:rPr kumimoji="1" lang="en-US" altLang="zh-CN" dirty="0"/>
              <a:t>147</a:t>
            </a:r>
            <a:r>
              <a:rPr kumimoji="1" lang="zh-CN" altLang="en-US" dirty="0"/>
              <a:t>，</a:t>
            </a:r>
            <a:r>
              <a:rPr kumimoji="1" lang="en-US" altLang="zh-CN" dirty="0"/>
              <a:t>P3</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可行，并且</a:t>
            </a:r>
            <a:r>
              <a:rPr kumimoji="1" lang="en-US" altLang="zh-CN" dirty="0"/>
              <a:t>147&gt;144</a:t>
            </a:r>
            <a:r>
              <a:rPr kumimoji="1" lang="zh-CN" altLang="en-US" dirty="0"/>
              <a:t>，所以更新下界为</a:t>
            </a:r>
            <a:r>
              <a:rPr kumimoji="1" lang="en-US" altLang="zh-CN" dirty="0"/>
              <a:t>147</a:t>
            </a:r>
            <a:r>
              <a:rPr kumimoji="1" lang="zh-CN" altLang="en-US" dirty="0"/>
              <a:t>。</a:t>
            </a:r>
            <a:r>
              <a:rPr kumimoji="1" lang="en-US" altLang="zh-CN" dirty="0"/>
              <a:t>P4</a:t>
            </a:r>
            <a:r>
              <a:rPr kumimoji="1" lang="zh-CN" altLang="en-US" dirty="0"/>
              <a:t>上界为</a:t>
            </a:r>
            <a:r>
              <a:rPr kumimoji="1" lang="en-US" altLang="zh-CN" dirty="0"/>
              <a:t>150</a:t>
            </a:r>
            <a:r>
              <a:rPr kumimoji="1" lang="zh-CN" altLang="en-US" dirty="0"/>
              <a:t>，</a:t>
            </a:r>
            <a:r>
              <a:rPr kumimoji="1" lang="en-US" altLang="zh-CN" dirty="0"/>
              <a:t>P4</a:t>
            </a:r>
            <a:r>
              <a:rPr kumimoji="1" lang="zh-CN" altLang="en-US" dirty="0"/>
              <a:t>的</a:t>
            </a:r>
            <a:r>
              <a:rPr kumimoji="1" lang="en-US" altLang="zh-CN" dirty="0"/>
              <a:t>x</a:t>
            </a:r>
            <a:r>
              <a:rPr kumimoji="1" lang="zh-CN" altLang="en-US" dirty="0"/>
              <a:t>*也</a:t>
            </a:r>
            <a:r>
              <a:rPr kumimoji="1" lang="en-US" altLang="zh-CN" dirty="0"/>
              <a:t>IP</a:t>
            </a:r>
            <a:r>
              <a:rPr kumimoji="1" lang="zh-CN" altLang="en-US" dirty="0"/>
              <a:t>可行，并且</a:t>
            </a:r>
            <a:r>
              <a:rPr kumimoji="1" lang="en-US" altLang="zh-CN" dirty="0"/>
              <a:t>150&gt;147</a:t>
            </a:r>
            <a:r>
              <a:rPr kumimoji="1" lang="zh-CN" altLang="en-US" dirty="0"/>
              <a:t>，所以更新下界为</a:t>
            </a:r>
            <a:r>
              <a:rPr kumimoji="1" lang="en-US" altLang="zh-CN" dirty="0"/>
              <a:t>150</a:t>
            </a:r>
            <a:r>
              <a:rPr kumimoji="1" lang="zh-CN" altLang="en-US" dirty="0"/>
              <a:t>，不再分支</a:t>
            </a:r>
            <a:endParaRPr kumimoji="1" lang="en-US" altLang="zh-CN" dirty="0"/>
          </a:p>
          <a:p>
            <a:endParaRPr kumimoji="1" lang="en-US" altLang="zh-CN" dirty="0"/>
          </a:p>
          <a:p>
            <a:r>
              <a:rPr kumimoji="1" lang="en-US" altLang="zh-CN" dirty="0"/>
              <a:t>💡</a:t>
            </a:r>
            <a:r>
              <a:rPr kumimoji="1" lang="zh-CN" altLang="en-US" dirty="0"/>
              <a:t> 原</a:t>
            </a:r>
            <a:r>
              <a:rPr kumimoji="1" lang="en-US" altLang="zh-CN" dirty="0"/>
              <a:t>IP</a:t>
            </a:r>
            <a:r>
              <a:rPr kumimoji="1" lang="zh-CN" altLang="en-US" dirty="0"/>
              <a:t>问题的最优值就是</a:t>
            </a:r>
            <a:r>
              <a:rPr kumimoji="1" lang="en-US" altLang="zh-CN" dirty="0"/>
              <a:t>150</a:t>
            </a:r>
            <a:endParaRPr kumimoji="1" lang="zh-CN" altLang="en-US" dirty="0"/>
          </a:p>
        </p:txBody>
      </p:sp>
      <p:pic>
        <p:nvPicPr>
          <p:cNvPr id="2" name="图片 1">
            <a:extLst>
              <a:ext uri="{FF2B5EF4-FFF2-40B4-BE49-F238E27FC236}">
                <a16:creationId xmlns:a16="http://schemas.microsoft.com/office/drawing/2014/main" id="{37734048-53DD-0A4C-81CD-97892761FF2F}"/>
              </a:ext>
            </a:extLst>
          </p:cNvPr>
          <p:cNvPicPr>
            <a:picLocks noChangeAspect="1"/>
          </p:cNvPicPr>
          <p:nvPr/>
        </p:nvPicPr>
        <p:blipFill>
          <a:blip r:embed="rId3"/>
          <a:stretch>
            <a:fillRect/>
          </a:stretch>
        </p:blipFill>
        <p:spPr>
          <a:xfrm>
            <a:off x="63401" y="1577052"/>
            <a:ext cx="5884836" cy="4221965"/>
          </a:xfrm>
          <a:prstGeom prst="rect">
            <a:avLst/>
          </a:prstGeom>
        </p:spPr>
      </p:pic>
    </p:spTree>
    <p:extLst>
      <p:ext uri="{BB962C8B-B14F-4D97-AF65-F5344CB8AC3E}">
        <p14:creationId xmlns:p14="http://schemas.microsoft.com/office/powerpoint/2010/main" val="348105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A6E9C68-82D5-2A49-A482-6589A66FAD5A}"/>
              </a:ext>
            </a:extLst>
          </p:cNvPr>
          <p:cNvPicPr>
            <a:picLocks noChangeAspect="1"/>
          </p:cNvPicPr>
          <p:nvPr/>
        </p:nvPicPr>
        <p:blipFill>
          <a:blip r:embed="rId2"/>
          <a:stretch>
            <a:fillRect/>
          </a:stretch>
        </p:blipFill>
        <p:spPr>
          <a:xfrm>
            <a:off x="4971062" y="1433480"/>
            <a:ext cx="2934646" cy="2497326"/>
          </a:xfrm>
          <a:prstGeom prst="rect">
            <a:avLst/>
          </a:prstGeom>
        </p:spPr>
      </p:pic>
      <p:sp>
        <p:nvSpPr>
          <p:cNvPr id="3" name="标题 2">
            <a:extLst>
              <a:ext uri="{FF2B5EF4-FFF2-40B4-BE49-F238E27FC236}">
                <a16:creationId xmlns:a16="http://schemas.microsoft.com/office/drawing/2014/main" id="{00028335-B256-2947-B0E1-1AF12DB47171}"/>
              </a:ext>
            </a:extLst>
          </p:cNvPr>
          <p:cNvSpPr>
            <a:spLocks noGrp="1"/>
          </p:cNvSpPr>
          <p:nvPr>
            <p:ph type="title"/>
          </p:nvPr>
        </p:nvSpPr>
        <p:spPr/>
        <p:txBody>
          <a:bodyPr/>
          <a:lstStyle/>
          <a:p>
            <a:r>
              <a:rPr kumimoji="1" lang="zh-CN" altLang="en-US" dirty="0"/>
              <a:t>思考</a:t>
            </a:r>
          </a:p>
        </p:txBody>
      </p:sp>
      <p:sp>
        <p:nvSpPr>
          <p:cNvPr id="4" name="页脚占位符 3">
            <a:extLst>
              <a:ext uri="{FF2B5EF4-FFF2-40B4-BE49-F238E27FC236}">
                <a16:creationId xmlns:a16="http://schemas.microsoft.com/office/drawing/2014/main" id="{8E68EA25-86D8-B947-976F-C3076393545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87C9064-3388-754A-BEBF-C2CB3F53ED9C}"/>
              </a:ext>
            </a:extLst>
          </p:cNvPr>
          <p:cNvSpPr>
            <a:spLocks noGrp="1"/>
          </p:cNvSpPr>
          <p:nvPr>
            <p:ph type="sldNum" sz="quarter" idx="12"/>
          </p:nvPr>
        </p:nvSpPr>
        <p:spPr/>
        <p:txBody>
          <a:bodyPr/>
          <a:lstStyle/>
          <a:p>
            <a:pPr>
              <a:defRPr/>
            </a:pPr>
            <a:fld id="{5BC7FEBF-A170-470C-A369-F0D066FB58E5}" type="slidenum">
              <a:rPr lang="en-US" smtClean="0"/>
              <a:pPr>
                <a:defRPr/>
              </a:pPr>
              <a:t>12</a:t>
            </a:fld>
            <a:endParaRPr lang="en-US"/>
          </a:p>
        </p:txBody>
      </p:sp>
      <p:sp>
        <p:nvSpPr>
          <p:cNvPr id="6" name="日期占位符 5">
            <a:extLst>
              <a:ext uri="{FF2B5EF4-FFF2-40B4-BE49-F238E27FC236}">
                <a16:creationId xmlns:a16="http://schemas.microsoft.com/office/drawing/2014/main" id="{387BEC5A-BB4E-8445-90A7-C44EC92E2566}"/>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0" name="左大括号 9">
            <a:extLst>
              <a:ext uri="{FF2B5EF4-FFF2-40B4-BE49-F238E27FC236}">
                <a16:creationId xmlns:a16="http://schemas.microsoft.com/office/drawing/2014/main" id="{7821C57B-F01C-3F41-9B1F-88D2A21B3665}"/>
              </a:ext>
            </a:extLst>
          </p:cNvPr>
          <p:cNvSpPr/>
          <p:nvPr/>
        </p:nvSpPr>
        <p:spPr>
          <a:xfrm>
            <a:off x="4209313" y="1782211"/>
            <a:ext cx="633286" cy="3672408"/>
          </a:xfrm>
          <a:prstGeom prst="leftBrace">
            <a:avLst/>
          </a:prstGeom>
          <a:ln/>
        </p:spPr>
        <p:style>
          <a:lnRef idx="2">
            <a:schemeClr val="accent4"/>
          </a:lnRef>
          <a:fillRef idx="0">
            <a:schemeClr val="accent4"/>
          </a:fillRef>
          <a:effectRef idx="1">
            <a:schemeClr val="accent4"/>
          </a:effectRef>
          <a:fontRef idx="minor">
            <a:schemeClr val="tx1"/>
          </a:fontRef>
        </p:style>
        <p:txBody>
          <a:bodyPr rtlCol="0" anchor="ctr"/>
          <a:lstStyle/>
          <a:p>
            <a:pPr algn="ctr"/>
            <a:endParaRPr kumimoji="1" lang="zh-CN" altLang="en-US"/>
          </a:p>
        </p:txBody>
      </p:sp>
      <p:sp>
        <p:nvSpPr>
          <p:cNvPr id="13" name="云形标注 12">
            <a:extLst>
              <a:ext uri="{FF2B5EF4-FFF2-40B4-BE49-F238E27FC236}">
                <a16:creationId xmlns:a16="http://schemas.microsoft.com/office/drawing/2014/main" id="{6C933B28-7D04-5D43-A56C-9ECE7E88213F}"/>
              </a:ext>
            </a:extLst>
          </p:cNvPr>
          <p:cNvSpPr/>
          <p:nvPr/>
        </p:nvSpPr>
        <p:spPr>
          <a:xfrm>
            <a:off x="8218040" y="1208754"/>
            <a:ext cx="2846512" cy="1572174"/>
          </a:xfrm>
          <a:prstGeom prst="cloudCallout">
            <a:avLst>
              <a:gd name="adj1" fmla="val -77302"/>
              <a:gd name="adj2" fmla="val 20889"/>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A0380658-16CF-DB4D-8541-B8C1F86B32E1}"/>
              </a:ext>
            </a:extLst>
          </p:cNvPr>
          <p:cNvSpPr txBox="1"/>
          <p:nvPr/>
        </p:nvSpPr>
        <p:spPr>
          <a:xfrm>
            <a:off x="8688288" y="1430376"/>
            <a:ext cx="2228157" cy="1169551"/>
          </a:xfrm>
          <a:prstGeom prst="rect">
            <a:avLst/>
          </a:prstGeom>
          <a:noFill/>
        </p:spPr>
        <p:txBody>
          <a:bodyPr wrap="square" rtlCol="0">
            <a:spAutoFit/>
          </a:bodyPr>
          <a:lstStyle/>
          <a:p>
            <a:r>
              <a:rPr lang="zh-CN" altLang="en-US" sz="1400" dirty="0"/>
              <a:t>剪枝条件：真实距离（未知）</a:t>
            </a:r>
            <a:r>
              <a:rPr lang="en-US" altLang="zh-CN" sz="1400" dirty="0"/>
              <a:t>&gt;=</a:t>
            </a:r>
            <a:r>
              <a:rPr lang="en-US" altLang="zh-CN" sz="1400" dirty="0" err="1">
                <a:solidFill>
                  <a:srgbClr val="FF0000"/>
                </a:solidFill>
              </a:rPr>
              <a:t>lb</a:t>
            </a:r>
            <a:r>
              <a:rPr lang="en-US" altLang="zh-CN" sz="1400" dirty="0">
                <a:solidFill>
                  <a:srgbClr val="FF0000"/>
                </a:solidFill>
              </a:rPr>
              <a:t>&gt;</a:t>
            </a:r>
            <a:r>
              <a:rPr lang="en-US" altLang="zh-CN" sz="1400" dirty="0" err="1">
                <a:solidFill>
                  <a:srgbClr val="FF0000"/>
                </a:solidFill>
              </a:rPr>
              <a:t>ub</a:t>
            </a:r>
            <a:r>
              <a:rPr kumimoji="1" lang="en-US" altLang="zh-CN" sz="1400" dirty="0"/>
              <a:t> =</a:t>
            </a:r>
            <a:r>
              <a:rPr kumimoji="1" lang="zh-CN" altLang="en-US" sz="1400" dirty="0"/>
              <a:t> 当前最好距离</a:t>
            </a:r>
            <a:r>
              <a:rPr kumimoji="1" lang="en-US" altLang="zh-CN" sz="1400" dirty="0"/>
              <a:t>&gt;=</a:t>
            </a:r>
            <a:r>
              <a:rPr kumimoji="1" lang="zh-CN" altLang="en-US" sz="1400" dirty="0"/>
              <a:t> 最优距离（未知）</a:t>
            </a:r>
            <a:endParaRPr kumimoji="1" lang="en-US" altLang="zh-CN" sz="1400" dirty="0"/>
          </a:p>
          <a:p>
            <a:r>
              <a:rPr kumimoji="1" lang="en-US" altLang="zh-CN" sz="1400" dirty="0" err="1"/>
              <a:t>lb</a:t>
            </a:r>
            <a:r>
              <a:rPr kumimoji="1" lang="zh-CN" altLang="en-US" sz="1400" dirty="0"/>
              <a:t>越大，</a:t>
            </a:r>
            <a:r>
              <a:rPr kumimoji="1" lang="en-US" altLang="zh-CN" sz="1400" dirty="0" err="1"/>
              <a:t>ub</a:t>
            </a:r>
            <a:r>
              <a:rPr kumimoji="1" lang="zh-CN" altLang="en-US" sz="1400" dirty="0"/>
              <a:t>越小，</a:t>
            </a:r>
            <a:endParaRPr kumimoji="1" lang="en-US" altLang="zh-CN" sz="1400" dirty="0"/>
          </a:p>
          <a:p>
            <a:r>
              <a:rPr kumimoji="1" lang="zh-CN" altLang="en-US" sz="1400" dirty="0"/>
              <a:t>剪枝条件成立越多</a:t>
            </a:r>
          </a:p>
        </p:txBody>
      </p:sp>
      <p:sp>
        <p:nvSpPr>
          <p:cNvPr id="16" name="文本框 15">
            <a:extLst>
              <a:ext uri="{FF2B5EF4-FFF2-40B4-BE49-F238E27FC236}">
                <a16:creationId xmlns:a16="http://schemas.microsoft.com/office/drawing/2014/main" id="{B11E2456-44EB-5747-B762-9EB9C1C0611B}"/>
              </a:ext>
            </a:extLst>
          </p:cNvPr>
          <p:cNvSpPr txBox="1"/>
          <p:nvPr/>
        </p:nvSpPr>
        <p:spPr>
          <a:xfrm>
            <a:off x="6816080" y="3247472"/>
            <a:ext cx="569387" cy="553998"/>
          </a:xfrm>
          <a:prstGeom prst="rect">
            <a:avLst/>
          </a:prstGeom>
          <a:noFill/>
        </p:spPr>
        <p:txBody>
          <a:bodyPr wrap="none" rtlCol="0">
            <a:spAutoFit/>
          </a:bodyPr>
          <a:lstStyle/>
          <a:p>
            <a:r>
              <a:rPr kumimoji="1" lang="en-US" altLang="zh-CN" sz="3000" dirty="0"/>
              <a:t>💡</a:t>
            </a:r>
            <a:endParaRPr kumimoji="1" lang="zh-CN" altLang="en-US" sz="3000" dirty="0"/>
          </a:p>
        </p:txBody>
      </p:sp>
      <p:pic>
        <p:nvPicPr>
          <p:cNvPr id="14" name="图片 13">
            <a:extLst>
              <a:ext uri="{FF2B5EF4-FFF2-40B4-BE49-F238E27FC236}">
                <a16:creationId xmlns:a16="http://schemas.microsoft.com/office/drawing/2014/main" id="{A4BA0CD3-7FE3-7447-8414-0C14FE036C00}"/>
              </a:ext>
            </a:extLst>
          </p:cNvPr>
          <p:cNvPicPr>
            <a:picLocks noChangeAspect="1"/>
          </p:cNvPicPr>
          <p:nvPr/>
        </p:nvPicPr>
        <p:blipFill>
          <a:blip r:embed="rId3"/>
          <a:stretch>
            <a:fillRect/>
          </a:stretch>
        </p:blipFill>
        <p:spPr>
          <a:xfrm>
            <a:off x="612284" y="2851030"/>
            <a:ext cx="3587312" cy="1658089"/>
          </a:xfrm>
          <a:prstGeom prst="rect">
            <a:avLst/>
          </a:prstGeom>
        </p:spPr>
      </p:pic>
      <p:pic>
        <p:nvPicPr>
          <p:cNvPr id="17" name="图片 16">
            <a:extLst>
              <a:ext uri="{FF2B5EF4-FFF2-40B4-BE49-F238E27FC236}">
                <a16:creationId xmlns:a16="http://schemas.microsoft.com/office/drawing/2014/main" id="{938F2E03-87A0-B94E-A6DF-70FA2F958D86}"/>
              </a:ext>
            </a:extLst>
          </p:cNvPr>
          <p:cNvPicPr>
            <a:picLocks noChangeAspect="1"/>
          </p:cNvPicPr>
          <p:nvPr/>
        </p:nvPicPr>
        <p:blipFill>
          <a:blip r:embed="rId4"/>
          <a:stretch>
            <a:fillRect/>
          </a:stretch>
        </p:blipFill>
        <p:spPr>
          <a:xfrm>
            <a:off x="4980920" y="4428548"/>
            <a:ext cx="2914929" cy="1599528"/>
          </a:xfrm>
          <a:prstGeom prst="rect">
            <a:avLst/>
          </a:prstGeom>
        </p:spPr>
      </p:pic>
    </p:spTree>
    <p:extLst>
      <p:ext uri="{BB962C8B-B14F-4D97-AF65-F5344CB8AC3E}">
        <p14:creationId xmlns:p14="http://schemas.microsoft.com/office/powerpoint/2010/main" val="3778615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2C3A6AD-3DA5-BD4E-A444-974B77562A8C}"/>
              </a:ext>
            </a:extLst>
          </p:cNvPr>
          <p:cNvSpPr>
            <a:spLocks noGrp="1"/>
          </p:cNvSpPr>
          <p:nvPr>
            <p:ph idx="1"/>
          </p:nvPr>
        </p:nvSpPr>
        <p:spPr>
          <a:xfrm>
            <a:off x="179237" y="1029138"/>
            <a:ext cx="11835063" cy="4200062"/>
          </a:xfrm>
        </p:spPr>
        <p:txBody>
          <a:bodyPr/>
          <a:lstStyle/>
          <a:p>
            <a:r>
              <a:rPr kumimoji="1" lang="zh-CN" altLang="en-US" sz="2000" dirty="0"/>
              <a:t>分支策略选取：不有效的分支会导致子问题很多</a:t>
            </a:r>
            <a:endParaRPr kumimoji="1" lang="en-US" altLang="zh-CN" sz="2000" dirty="0"/>
          </a:p>
          <a:p>
            <a:pPr marL="0" indent="0">
              <a:buNone/>
            </a:pPr>
            <a:endParaRPr kumimoji="1" lang="en-US" altLang="zh-CN" sz="2000" dirty="0"/>
          </a:p>
          <a:p>
            <a:r>
              <a:rPr kumimoji="1" lang="en-US" altLang="zh-CN" sz="2000" dirty="0"/>
              <a:t>Random Branching</a:t>
            </a:r>
            <a:r>
              <a:rPr kumimoji="1" lang="zh-CN" altLang="en-US" sz="2000" dirty="0"/>
              <a:t>：随机选取非整数的变量</a:t>
            </a:r>
            <a:endParaRPr kumimoji="1" lang="en-US" altLang="zh-CN" sz="2000" dirty="0"/>
          </a:p>
          <a:p>
            <a:r>
              <a:rPr kumimoji="1" lang="en-US" altLang="zh-CN" sz="2000" dirty="0"/>
              <a:t>Most Infeasible Branching</a:t>
            </a:r>
            <a:r>
              <a:rPr kumimoji="1" lang="zh-CN" altLang="en-US" sz="2000" dirty="0"/>
              <a:t>：小数部分越接近</a:t>
            </a:r>
            <a:r>
              <a:rPr kumimoji="1" lang="en-US" altLang="zh-CN" sz="2000" dirty="0"/>
              <a:t>0.5</a:t>
            </a:r>
            <a:r>
              <a:rPr kumimoji="1" lang="zh-CN" altLang="en-US" sz="2000" dirty="0"/>
              <a:t>，就越远离整数</a:t>
            </a:r>
            <a:endParaRPr kumimoji="1" lang="en-US" altLang="zh-CN" sz="2000" dirty="0"/>
          </a:p>
          <a:p>
            <a:r>
              <a:rPr kumimoji="1" lang="en-US" altLang="zh-CN" sz="2000" dirty="0"/>
              <a:t>Pseudo Cost Branching</a:t>
            </a:r>
            <a:r>
              <a:rPr kumimoji="1" lang="zh-CN" altLang="en-US" sz="2000" dirty="0"/>
              <a:t>：记录之前</a:t>
            </a:r>
            <a:r>
              <a:rPr lang="zh-CN" altLang="en-US" sz="2000" dirty="0"/>
              <a:t>选择各个变量作为分支变量时目标函数的变化，然后根据过去目标函数值的变化预测此时选择该变量将导致的目标函数变化，选择预计使目标函数变化最大的变量</a:t>
            </a:r>
            <a:endParaRPr kumimoji="1" lang="en-US" altLang="zh-CN" sz="2000" dirty="0"/>
          </a:p>
          <a:p>
            <a:r>
              <a:rPr kumimoji="1" lang="en-US" altLang="zh-CN" sz="2000" dirty="0"/>
              <a:t>Strong Branching</a:t>
            </a:r>
            <a:r>
              <a:rPr kumimoji="1" lang="zh-CN" altLang="en-US" sz="2000" dirty="0"/>
              <a:t>：在实际分支之前测试哪个变量对目标函数的改进最大</a:t>
            </a:r>
            <a:endParaRPr kumimoji="1" lang="en-US" altLang="zh-CN" sz="2000" dirty="0"/>
          </a:p>
          <a:p>
            <a:r>
              <a:rPr kumimoji="1" lang="en-US" altLang="zh-CN" sz="2000" dirty="0"/>
              <a:t>Reliability Branching</a:t>
            </a:r>
          </a:p>
          <a:p>
            <a:r>
              <a:rPr kumimoji="1" lang="en-US" altLang="zh-CN" sz="2000" dirty="0"/>
              <a:t>Local Branching</a:t>
            </a:r>
          </a:p>
          <a:p>
            <a:endParaRPr kumimoji="1" lang="en-US" altLang="zh-CN" sz="2000" dirty="0"/>
          </a:p>
          <a:p>
            <a:endParaRPr kumimoji="1" lang="zh-CN" altLang="en-US" sz="2000" dirty="0"/>
          </a:p>
        </p:txBody>
      </p:sp>
      <p:sp>
        <p:nvSpPr>
          <p:cNvPr id="3" name="标题 2">
            <a:extLst>
              <a:ext uri="{FF2B5EF4-FFF2-40B4-BE49-F238E27FC236}">
                <a16:creationId xmlns:a16="http://schemas.microsoft.com/office/drawing/2014/main" id="{7A30EF33-E2F7-7B41-A4F5-4526B30B391B}"/>
              </a:ext>
            </a:extLst>
          </p:cNvPr>
          <p:cNvSpPr>
            <a:spLocks noGrp="1"/>
          </p:cNvSpPr>
          <p:nvPr>
            <p:ph type="title"/>
          </p:nvPr>
        </p:nvSpPr>
        <p:spPr/>
        <p:txBody>
          <a:bodyPr/>
          <a:lstStyle/>
          <a:p>
            <a:r>
              <a:rPr kumimoji="1" lang="zh-CN" altLang="en-US" dirty="0"/>
              <a:t>分支策略</a:t>
            </a:r>
          </a:p>
        </p:txBody>
      </p:sp>
      <p:sp>
        <p:nvSpPr>
          <p:cNvPr id="4" name="页脚占位符 3">
            <a:extLst>
              <a:ext uri="{FF2B5EF4-FFF2-40B4-BE49-F238E27FC236}">
                <a16:creationId xmlns:a16="http://schemas.microsoft.com/office/drawing/2014/main" id="{B9E88E47-CCBE-7947-B8A9-C72D21AC8AAE}"/>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34E424DF-C204-E74E-AB52-9DD26D007CC9}"/>
              </a:ext>
            </a:extLst>
          </p:cNvPr>
          <p:cNvSpPr>
            <a:spLocks noGrp="1"/>
          </p:cNvSpPr>
          <p:nvPr>
            <p:ph type="sldNum" sz="quarter" idx="12"/>
          </p:nvPr>
        </p:nvSpPr>
        <p:spPr/>
        <p:txBody>
          <a:bodyPr/>
          <a:lstStyle/>
          <a:p>
            <a:pPr>
              <a:defRPr/>
            </a:pPr>
            <a:fld id="{5BC7FEBF-A170-470C-A369-F0D066FB58E5}" type="slidenum">
              <a:rPr lang="en-US" smtClean="0"/>
              <a:pPr>
                <a:defRPr/>
              </a:pPr>
              <a:t>13</a:t>
            </a:fld>
            <a:endParaRPr lang="en-US"/>
          </a:p>
        </p:txBody>
      </p:sp>
      <p:sp>
        <p:nvSpPr>
          <p:cNvPr id="6" name="日期占位符 5">
            <a:extLst>
              <a:ext uri="{FF2B5EF4-FFF2-40B4-BE49-F238E27FC236}">
                <a16:creationId xmlns:a16="http://schemas.microsoft.com/office/drawing/2014/main" id="{F216EB45-F0D7-B24F-B7D4-879D3A6AB4A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9" name="矩形 8">
            <a:extLst>
              <a:ext uri="{FF2B5EF4-FFF2-40B4-BE49-F238E27FC236}">
                <a16:creationId xmlns:a16="http://schemas.microsoft.com/office/drawing/2014/main" id="{BB7FF625-C474-2348-9450-E405EFE76586}"/>
              </a:ext>
            </a:extLst>
          </p:cNvPr>
          <p:cNvSpPr/>
          <p:nvPr/>
        </p:nvSpPr>
        <p:spPr>
          <a:xfrm>
            <a:off x="179237" y="5828862"/>
            <a:ext cx="8509050" cy="400110"/>
          </a:xfrm>
          <a:prstGeom prst="rect">
            <a:avLst/>
          </a:prstGeom>
        </p:spPr>
        <p:txBody>
          <a:bodyPr wrap="square">
            <a:spAutoFit/>
          </a:bodyPr>
          <a:lstStyle/>
          <a:p>
            <a:r>
              <a:rPr lang="en" altLang="zh-CN" sz="1000" dirty="0" err="1">
                <a:solidFill>
                  <a:srgbClr val="222222"/>
                </a:solidFill>
                <a:latin typeface="Arial" panose="020B0604020202020204" pitchFamily="34" charset="0"/>
              </a:rPr>
              <a:t>Achterberg</a:t>
            </a:r>
            <a:r>
              <a:rPr lang="en" altLang="zh-CN" sz="1000" dirty="0">
                <a:solidFill>
                  <a:srgbClr val="222222"/>
                </a:solidFill>
                <a:latin typeface="Arial" panose="020B0604020202020204" pitchFamily="34" charset="0"/>
              </a:rPr>
              <a:t> T, Koch T, Martin A. Branching rules revisited[J]. Operations Research Letters, 2005, 33(1): 42-54.</a:t>
            </a:r>
          </a:p>
          <a:p>
            <a:r>
              <a:rPr lang="en" altLang="zh-CN" sz="1000" dirty="0" err="1"/>
              <a:t>Fischetti</a:t>
            </a:r>
            <a:r>
              <a:rPr lang="en" altLang="zh-CN" sz="1000" dirty="0"/>
              <a:t> M, Lodi A. Local branching[J]. Mathematical programming, 2003, 98(1-3): 23-47.</a:t>
            </a:r>
            <a:endParaRPr lang="zh-CN" altLang="en-US" sz="1000" dirty="0"/>
          </a:p>
        </p:txBody>
      </p:sp>
    </p:spTree>
    <p:extLst>
      <p:ext uri="{BB962C8B-B14F-4D97-AF65-F5344CB8AC3E}">
        <p14:creationId xmlns:p14="http://schemas.microsoft.com/office/powerpoint/2010/main" val="771454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6EE5699-B12A-204C-B39D-A460337C45B1}"/>
              </a:ext>
            </a:extLst>
          </p:cNvPr>
          <p:cNvSpPr>
            <a:spLocks noGrp="1"/>
          </p:cNvSpPr>
          <p:nvPr>
            <p:ph idx="1"/>
          </p:nvPr>
        </p:nvSpPr>
        <p:spPr/>
        <p:txBody>
          <a:bodyPr/>
          <a:lstStyle/>
          <a:p>
            <a:r>
              <a:rPr kumimoji="1" lang="zh-CN" altLang="en-US" dirty="0"/>
              <a:t>深度优先</a:t>
            </a:r>
            <a:endParaRPr kumimoji="1" lang="en-US" altLang="zh-CN" dirty="0"/>
          </a:p>
          <a:p>
            <a:r>
              <a:rPr kumimoji="1" lang="zh-CN" altLang="en-US" dirty="0"/>
              <a:t>广度优先：最短层数的完整解</a:t>
            </a:r>
            <a:endParaRPr kumimoji="1" lang="en-US" altLang="zh-CN" dirty="0"/>
          </a:p>
          <a:p>
            <a:r>
              <a:rPr kumimoji="1" lang="zh-CN" altLang="en-US" dirty="0"/>
              <a:t>最佳优先</a:t>
            </a:r>
            <a:endParaRPr kumimoji="1" lang="en-US" altLang="zh-CN" dirty="0"/>
          </a:p>
          <a:p>
            <a:r>
              <a:rPr kumimoji="1" lang="en-US" altLang="zh-CN" dirty="0"/>
              <a:t>……</a:t>
            </a:r>
          </a:p>
          <a:p>
            <a:pPr marL="0" indent="0">
              <a:buNone/>
            </a:pPr>
            <a:endParaRPr kumimoji="1" lang="en-US" altLang="zh-CN" dirty="0"/>
          </a:p>
          <a:p>
            <a:endParaRPr kumimoji="1" lang="en-US" altLang="zh-CN" dirty="0"/>
          </a:p>
          <a:p>
            <a:endParaRPr kumimoji="1" lang="en-US" altLang="zh-CN" dirty="0"/>
          </a:p>
          <a:p>
            <a:pPr marL="0" indent="0">
              <a:buNone/>
            </a:pPr>
            <a:endParaRPr kumimoji="1" lang="en-US" altLang="zh-CN" dirty="0"/>
          </a:p>
        </p:txBody>
      </p:sp>
      <p:sp>
        <p:nvSpPr>
          <p:cNvPr id="3" name="标题 2">
            <a:extLst>
              <a:ext uri="{FF2B5EF4-FFF2-40B4-BE49-F238E27FC236}">
                <a16:creationId xmlns:a16="http://schemas.microsoft.com/office/drawing/2014/main" id="{0273C0DE-63C2-AD41-B206-5DAA7D5CB3BB}"/>
              </a:ext>
            </a:extLst>
          </p:cNvPr>
          <p:cNvSpPr>
            <a:spLocks noGrp="1"/>
          </p:cNvSpPr>
          <p:nvPr>
            <p:ph type="title"/>
          </p:nvPr>
        </p:nvSpPr>
        <p:spPr/>
        <p:txBody>
          <a:bodyPr/>
          <a:lstStyle/>
          <a:p>
            <a:r>
              <a:rPr kumimoji="1" lang="zh-CN" altLang="en-US" dirty="0"/>
              <a:t>节点搜索（选择）策略</a:t>
            </a:r>
          </a:p>
        </p:txBody>
      </p:sp>
      <p:sp>
        <p:nvSpPr>
          <p:cNvPr id="4" name="页脚占位符 3">
            <a:extLst>
              <a:ext uri="{FF2B5EF4-FFF2-40B4-BE49-F238E27FC236}">
                <a16:creationId xmlns:a16="http://schemas.microsoft.com/office/drawing/2014/main" id="{0ADA33CA-9643-C446-BB30-103FF3E6495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24F572F-60F6-2543-B18B-6C67A7997E14}"/>
              </a:ext>
            </a:extLst>
          </p:cNvPr>
          <p:cNvSpPr>
            <a:spLocks noGrp="1"/>
          </p:cNvSpPr>
          <p:nvPr>
            <p:ph type="sldNum" sz="quarter" idx="12"/>
          </p:nvPr>
        </p:nvSpPr>
        <p:spPr/>
        <p:txBody>
          <a:bodyPr/>
          <a:lstStyle/>
          <a:p>
            <a:pPr>
              <a:defRPr/>
            </a:pPr>
            <a:fld id="{5BC7FEBF-A170-470C-A369-F0D066FB58E5}" type="slidenum">
              <a:rPr lang="en-US" smtClean="0"/>
              <a:pPr>
                <a:defRPr/>
              </a:pPr>
              <a:t>14</a:t>
            </a:fld>
            <a:endParaRPr lang="en-US"/>
          </a:p>
        </p:txBody>
      </p:sp>
      <p:sp>
        <p:nvSpPr>
          <p:cNvPr id="6" name="日期占位符 5">
            <a:extLst>
              <a:ext uri="{FF2B5EF4-FFF2-40B4-BE49-F238E27FC236}">
                <a16:creationId xmlns:a16="http://schemas.microsoft.com/office/drawing/2014/main" id="{AF3318B2-E839-7240-8FBD-D572428D46C0}"/>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10" name="图片 9" descr="图片包含 游戏机, 镜子&#10;&#10;描述已自动生成">
            <a:extLst>
              <a:ext uri="{FF2B5EF4-FFF2-40B4-BE49-F238E27FC236}">
                <a16:creationId xmlns:a16="http://schemas.microsoft.com/office/drawing/2014/main" id="{33CCCDB2-2E97-824A-85CD-796A87415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2564904"/>
            <a:ext cx="6390304" cy="2664296"/>
          </a:xfrm>
          <a:prstGeom prst="rect">
            <a:avLst/>
          </a:prstGeom>
        </p:spPr>
      </p:pic>
    </p:spTree>
    <p:extLst>
      <p:ext uri="{BB962C8B-B14F-4D97-AF65-F5344CB8AC3E}">
        <p14:creationId xmlns:p14="http://schemas.microsoft.com/office/powerpoint/2010/main" val="3013765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9BC6E47-364E-E543-93FA-2D68E8951D30}"/>
              </a:ext>
            </a:extLst>
          </p:cNvPr>
          <p:cNvSpPr>
            <a:spLocks noGrp="1"/>
          </p:cNvSpPr>
          <p:nvPr>
            <p:ph idx="1"/>
          </p:nvPr>
        </p:nvSpPr>
        <p:spPr>
          <a:xfrm>
            <a:off x="421207" y="1115825"/>
            <a:ext cx="11176000" cy="896038"/>
          </a:xfrm>
        </p:spPr>
        <p:txBody>
          <a:bodyPr/>
          <a:lstStyle/>
          <a:p>
            <a:r>
              <a:rPr kumimoji="1" lang="zh-CN" altLang="en-US" dirty="0"/>
              <a:t>三种实现的代码讲解 对应前面的图示例子</a:t>
            </a:r>
            <a:br>
              <a:rPr kumimoji="1" lang="en-US" altLang="zh-CN" dirty="0"/>
            </a:br>
            <a:r>
              <a:rPr lang="en" altLang="zh-CN" sz="2000"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https://github.com/oak97/branch-tutorial/tree/master/src/search/strategy</a:t>
            </a:r>
            <a:br>
              <a:rPr lang="en" altLang="zh-CN" dirty="0">
                <a:solidFill>
                  <a:schemeClr val="bg1">
                    <a:lumMod val="50000"/>
                  </a:schemeClr>
                </a:solidFill>
              </a:rPr>
            </a:br>
            <a:endParaRPr lang="en-US" altLang="zh-CN" dirty="0">
              <a:solidFill>
                <a:schemeClr val="bg1">
                  <a:lumMod val="50000"/>
                </a:schemeClr>
              </a:solidFill>
            </a:endParaRPr>
          </a:p>
          <a:p>
            <a:pPr marL="0" indent="0">
              <a:buNone/>
            </a:pPr>
            <a:endParaRPr kumimoji="1" lang="zh-CN" altLang="en-US" dirty="0"/>
          </a:p>
        </p:txBody>
      </p:sp>
      <p:sp>
        <p:nvSpPr>
          <p:cNvPr id="3" name="标题 2">
            <a:extLst>
              <a:ext uri="{FF2B5EF4-FFF2-40B4-BE49-F238E27FC236}">
                <a16:creationId xmlns:a16="http://schemas.microsoft.com/office/drawing/2014/main" id="{129AD522-21DC-5F45-A47E-65F5B88C3EE5}"/>
              </a:ext>
            </a:extLst>
          </p:cNvPr>
          <p:cNvSpPr>
            <a:spLocks noGrp="1"/>
          </p:cNvSpPr>
          <p:nvPr>
            <p:ph type="title"/>
          </p:nvPr>
        </p:nvSpPr>
        <p:spPr/>
        <p:txBody>
          <a:bodyPr/>
          <a:lstStyle/>
          <a:p>
            <a:r>
              <a:rPr kumimoji="1" lang="zh-CN" altLang="en-US" dirty="0"/>
              <a:t>代码讲解</a:t>
            </a:r>
          </a:p>
        </p:txBody>
      </p:sp>
      <p:sp>
        <p:nvSpPr>
          <p:cNvPr id="4" name="页脚占位符 3">
            <a:extLst>
              <a:ext uri="{FF2B5EF4-FFF2-40B4-BE49-F238E27FC236}">
                <a16:creationId xmlns:a16="http://schemas.microsoft.com/office/drawing/2014/main" id="{973C8026-3498-834D-B3B5-B5694D9B6264}"/>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338EAA98-049A-7541-A91C-69390AD1BDE5}"/>
              </a:ext>
            </a:extLst>
          </p:cNvPr>
          <p:cNvSpPr>
            <a:spLocks noGrp="1"/>
          </p:cNvSpPr>
          <p:nvPr>
            <p:ph type="sldNum" sz="quarter" idx="12"/>
          </p:nvPr>
        </p:nvSpPr>
        <p:spPr/>
        <p:txBody>
          <a:bodyPr/>
          <a:lstStyle/>
          <a:p>
            <a:pPr>
              <a:defRPr/>
            </a:pPr>
            <a:fld id="{5BC7FEBF-A170-470C-A369-F0D066FB58E5}" type="slidenum">
              <a:rPr lang="en-US" smtClean="0"/>
              <a:pPr>
                <a:defRPr/>
              </a:pPr>
              <a:t>15</a:t>
            </a:fld>
            <a:endParaRPr lang="en-US"/>
          </a:p>
        </p:txBody>
      </p:sp>
      <p:sp>
        <p:nvSpPr>
          <p:cNvPr id="6" name="日期占位符 5">
            <a:extLst>
              <a:ext uri="{FF2B5EF4-FFF2-40B4-BE49-F238E27FC236}">
                <a16:creationId xmlns:a16="http://schemas.microsoft.com/office/drawing/2014/main" id="{B170DEF2-6C61-6C4A-9AF3-9457AF68775C}"/>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grpSp>
        <p:nvGrpSpPr>
          <p:cNvPr id="28" name="组合 27">
            <a:extLst>
              <a:ext uri="{FF2B5EF4-FFF2-40B4-BE49-F238E27FC236}">
                <a16:creationId xmlns:a16="http://schemas.microsoft.com/office/drawing/2014/main" id="{F9969C4E-74E6-5B42-977F-49F186E4DB01}"/>
              </a:ext>
            </a:extLst>
          </p:cNvPr>
          <p:cNvGrpSpPr/>
          <p:nvPr/>
        </p:nvGrpSpPr>
        <p:grpSpPr>
          <a:xfrm>
            <a:off x="839416" y="2442112"/>
            <a:ext cx="2391466" cy="1973775"/>
            <a:chOff x="811216" y="2327602"/>
            <a:chExt cx="2391466" cy="1973775"/>
          </a:xfrm>
        </p:grpSpPr>
        <p:grpSp>
          <p:nvGrpSpPr>
            <p:cNvPr id="22" name="组合 21">
              <a:extLst>
                <a:ext uri="{FF2B5EF4-FFF2-40B4-BE49-F238E27FC236}">
                  <a16:creationId xmlns:a16="http://schemas.microsoft.com/office/drawing/2014/main" id="{863EE888-383F-924A-AD19-90A2A79227AD}"/>
                </a:ext>
              </a:extLst>
            </p:cNvPr>
            <p:cNvGrpSpPr/>
            <p:nvPr/>
          </p:nvGrpSpPr>
          <p:grpSpPr>
            <a:xfrm>
              <a:off x="1063152" y="2564904"/>
              <a:ext cx="2008512" cy="1736473"/>
              <a:chOff x="983432" y="2708920"/>
              <a:chExt cx="2008512" cy="1736473"/>
            </a:xfrm>
          </p:grpSpPr>
          <p:sp>
            <p:nvSpPr>
              <p:cNvPr id="8" name="椭圆 7">
                <a:extLst>
                  <a:ext uri="{FF2B5EF4-FFF2-40B4-BE49-F238E27FC236}">
                    <a16:creationId xmlns:a16="http://schemas.microsoft.com/office/drawing/2014/main" id="{01BB8169-C44E-444B-8B68-CABE743289A9}"/>
                  </a:ext>
                </a:extLst>
              </p:cNvPr>
              <p:cNvSpPr/>
              <p:nvPr/>
            </p:nvSpPr>
            <p:spPr>
              <a:xfrm>
                <a:off x="1997672" y="2708920"/>
                <a:ext cx="497136" cy="504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000" dirty="0"/>
                  <a:t>P0</a:t>
                </a:r>
                <a:endParaRPr kumimoji="1" lang="zh-CN" altLang="en-US" sz="1000" dirty="0"/>
              </a:p>
            </p:txBody>
          </p:sp>
          <p:sp>
            <p:nvSpPr>
              <p:cNvPr id="9" name="椭圆 8">
                <a:extLst>
                  <a:ext uri="{FF2B5EF4-FFF2-40B4-BE49-F238E27FC236}">
                    <a16:creationId xmlns:a16="http://schemas.microsoft.com/office/drawing/2014/main" id="{CC541EC9-5FCB-EC4F-94FB-C9D81A84E5A3}"/>
                  </a:ext>
                </a:extLst>
              </p:cNvPr>
              <p:cNvSpPr/>
              <p:nvPr/>
            </p:nvSpPr>
            <p:spPr>
              <a:xfrm>
                <a:off x="1480568" y="3318520"/>
                <a:ext cx="497136" cy="504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000" dirty="0"/>
                  <a:t>P1</a:t>
                </a:r>
                <a:endParaRPr kumimoji="1" lang="zh-CN" altLang="en-US" sz="1000" dirty="0"/>
              </a:p>
            </p:txBody>
          </p:sp>
          <p:sp>
            <p:nvSpPr>
              <p:cNvPr id="10" name="椭圆 9">
                <a:extLst>
                  <a:ext uri="{FF2B5EF4-FFF2-40B4-BE49-F238E27FC236}">
                    <a16:creationId xmlns:a16="http://schemas.microsoft.com/office/drawing/2014/main" id="{684AFC56-EAC7-9846-875A-B8F0D93C4647}"/>
                  </a:ext>
                </a:extLst>
              </p:cNvPr>
              <p:cNvSpPr/>
              <p:nvPr/>
            </p:nvSpPr>
            <p:spPr>
              <a:xfrm>
                <a:off x="2494808" y="3311778"/>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P2</a:t>
                </a:r>
                <a:endParaRPr kumimoji="1" lang="zh-CN" altLang="en-US" sz="1000" dirty="0"/>
              </a:p>
            </p:txBody>
          </p:sp>
          <p:sp>
            <p:nvSpPr>
              <p:cNvPr id="11" name="椭圆 10">
                <a:extLst>
                  <a:ext uri="{FF2B5EF4-FFF2-40B4-BE49-F238E27FC236}">
                    <a16:creationId xmlns:a16="http://schemas.microsoft.com/office/drawing/2014/main" id="{266B4C66-D338-1540-BB93-4487145EBE16}"/>
                  </a:ext>
                </a:extLst>
              </p:cNvPr>
              <p:cNvSpPr/>
              <p:nvPr/>
            </p:nvSpPr>
            <p:spPr>
              <a:xfrm>
                <a:off x="1977704" y="3941337"/>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P4</a:t>
                </a:r>
                <a:endParaRPr kumimoji="1" lang="zh-CN" altLang="en-US" sz="1000" dirty="0"/>
              </a:p>
            </p:txBody>
          </p:sp>
          <p:sp>
            <p:nvSpPr>
              <p:cNvPr id="12" name="椭圆 11">
                <a:extLst>
                  <a:ext uri="{FF2B5EF4-FFF2-40B4-BE49-F238E27FC236}">
                    <a16:creationId xmlns:a16="http://schemas.microsoft.com/office/drawing/2014/main" id="{82E577BB-6711-694C-AC7E-C2BB4F910171}"/>
                  </a:ext>
                </a:extLst>
              </p:cNvPr>
              <p:cNvSpPr/>
              <p:nvPr/>
            </p:nvSpPr>
            <p:spPr>
              <a:xfrm>
                <a:off x="983432" y="3933056"/>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P3</a:t>
                </a:r>
                <a:endParaRPr kumimoji="1" lang="zh-CN" altLang="en-US" sz="1000" dirty="0"/>
              </a:p>
            </p:txBody>
          </p:sp>
          <p:cxnSp>
            <p:nvCxnSpPr>
              <p:cNvPr id="16" name="直线箭头连接符 15">
                <a:extLst>
                  <a:ext uri="{FF2B5EF4-FFF2-40B4-BE49-F238E27FC236}">
                    <a16:creationId xmlns:a16="http://schemas.microsoft.com/office/drawing/2014/main" id="{2E05DD7B-E965-A94E-BC4C-A308A71AF3DC}"/>
                  </a:ext>
                </a:extLst>
              </p:cNvPr>
              <p:cNvCxnSpPr>
                <a:stCxn id="8" idx="3"/>
                <a:endCxn id="9" idx="7"/>
              </p:cNvCxnSpPr>
              <p:nvPr/>
            </p:nvCxnSpPr>
            <p:spPr>
              <a:xfrm flipH="1">
                <a:off x="1904900" y="3139159"/>
                <a:ext cx="165576" cy="2531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B1164DB0-6E17-C046-A4B9-E23894A9CDDB}"/>
                  </a:ext>
                </a:extLst>
              </p:cNvPr>
              <p:cNvCxnSpPr>
                <a:cxnSpLocks/>
              </p:cNvCxnSpPr>
              <p:nvPr/>
            </p:nvCxnSpPr>
            <p:spPr>
              <a:xfrm flipH="1">
                <a:off x="1393920" y="3751886"/>
                <a:ext cx="165576" cy="2531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8866EC8A-15A8-0440-85E2-B5C70861342A}"/>
                  </a:ext>
                </a:extLst>
              </p:cNvPr>
              <p:cNvCxnSpPr>
                <a:cxnSpLocks/>
              </p:cNvCxnSpPr>
              <p:nvPr/>
            </p:nvCxnSpPr>
            <p:spPr>
              <a:xfrm>
                <a:off x="1891056" y="3761976"/>
                <a:ext cx="193004" cy="23299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A5859579-6ED6-9241-8C67-14E586E19336}"/>
                  </a:ext>
                </a:extLst>
              </p:cNvPr>
              <p:cNvCxnSpPr>
                <a:cxnSpLocks/>
              </p:cNvCxnSpPr>
              <p:nvPr/>
            </p:nvCxnSpPr>
            <p:spPr>
              <a:xfrm>
                <a:off x="2425214" y="3132360"/>
                <a:ext cx="193004" cy="23299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A4A0E47B-B081-2E45-82CC-6210298104F4}"/>
                </a:ext>
              </a:extLst>
            </p:cNvPr>
            <p:cNvSpPr txBox="1"/>
            <p:nvPr/>
          </p:nvSpPr>
          <p:spPr>
            <a:xfrm>
              <a:off x="2325960" y="2327602"/>
              <a:ext cx="567784" cy="276999"/>
            </a:xfrm>
            <a:prstGeom prst="rect">
              <a:avLst/>
            </a:prstGeom>
            <a:noFill/>
          </p:spPr>
          <p:txBody>
            <a:bodyPr wrap="none" rtlCol="0">
              <a:spAutoFit/>
            </a:bodyPr>
            <a:lstStyle/>
            <a:p>
              <a:r>
                <a:rPr lang="en-US" altLang="zh-CN" sz="1200" dirty="0"/>
                <a:t>153.2</a:t>
              </a:r>
              <a:endParaRPr kumimoji="1" lang="zh-CN" altLang="en-US" sz="1200" dirty="0"/>
            </a:p>
          </p:txBody>
        </p:sp>
        <p:sp>
          <p:nvSpPr>
            <p:cNvPr id="24" name="文本框 23">
              <a:extLst>
                <a:ext uri="{FF2B5EF4-FFF2-40B4-BE49-F238E27FC236}">
                  <a16:creationId xmlns:a16="http://schemas.microsoft.com/office/drawing/2014/main" id="{26E9EAD4-3D46-024B-A8FA-3B65D1F8C1D2}"/>
                </a:ext>
              </a:extLst>
            </p:cNvPr>
            <p:cNvSpPr txBox="1"/>
            <p:nvPr/>
          </p:nvSpPr>
          <p:spPr>
            <a:xfrm>
              <a:off x="1419444" y="2959000"/>
              <a:ext cx="439544" cy="276999"/>
            </a:xfrm>
            <a:prstGeom prst="rect">
              <a:avLst/>
            </a:prstGeom>
            <a:noFill/>
          </p:spPr>
          <p:txBody>
            <a:bodyPr wrap="none" rtlCol="0">
              <a:spAutoFit/>
            </a:bodyPr>
            <a:lstStyle/>
            <a:p>
              <a:r>
                <a:rPr lang="en-US" altLang="zh-CN" sz="1200" dirty="0"/>
                <a:t>152</a:t>
              </a:r>
              <a:endParaRPr kumimoji="1" lang="zh-CN" altLang="en-US" sz="1200" dirty="0"/>
            </a:p>
          </p:txBody>
        </p:sp>
        <p:sp>
          <p:nvSpPr>
            <p:cNvPr id="25" name="文本框 24">
              <a:extLst>
                <a:ext uri="{FF2B5EF4-FFF2-40B4-BE49-F238E27FC236}">
                  <a16:creationId xmlns:a16="http://schemas.microsoft.com/office/drawing/2014/main" id="{6FFAB372-A948-324C-A4A2-F42A19C83E67}"/>
                </a:ext>
              </a:extLst>
            </p:cNvPr>
            <p:cNvSpPr txBox="1"/>
            <p:nvPr/>
          </p:nvSpPr>
          <p:spPr>
            <a:xfrm>
              <a:off x="2763138" y="2944343"/>
              <a:ext cx="439544" cy="276999"/>
            </a:xfrm>
            <a:prstGeom prst="rect">
              <a:avLst/>
            </a:prstGeom>
            <a:noFill/>
          </p:spPr>
          <p:txBody>
            <a:bodyPr wrap="none" rtlCol="0">
              <a:spAutoFit/>
            </a:bodyPr>
            <a:lstStyle/>
            <a:p>
              <a:r>
                <a:rPr lang="en-US" altLang="zh-CN" sz="1200" dirty="0"/>
                <a:t>144</a:t>
              </a:r>
              <a:endParaRPr kumimoji="1" lang="zh-CN" altLang="en-US" sz="1200" dirty="0"/>
            </a:p>
          </p:txBody>
        </p:sp>
        <p:sp>
          <p:nvSpPr>
            <p:cNvPr id="26" name="文本框 25">
              <a:extLst>
                <a:ext uri="{FF2B5EF4-FFF2-40B4-BE49-F238E27FC236}">
                  <a16:creationId xmlns:a16="http://schemas.microsoft.com/office/drawing/2014/main" id="{FB37AE63-84FF-1C40-B810-234606C5EF1E}"/>
                </a:ext>
              </a:extLst>
            </p:cNvPr>
            <p:cNvSpPr txBox="1"/>
            <p:nvPr/>
          </p:nvSpPr>
          <p:spPr>
            <a:xfrm>
              <a:off x="811216" y="3639914"/>
              <a:ext cx="439544" cy="276999"/>
            </a:xfrm>
            <a:prstGeom prst="rect">
              <a:avLst/>
            </a:prstGeom>
            <a:noFill/>
          </p:spPr>
          <p:txBody>
            <a:bodyPr wrap="none" rtlCol="0">
              <a:spAutoFit/>
            </a:bodyPr>
            <a:lstStyle/>
            <a:p>
              <a:r>
                <a:rPr lang="en-US" altLang="zh-CN" sz="1200" dirty="0"/>
                <a:t>147</a:t>
              </a:r>
              <a:endParaRPr kumimoji="1" lang="zh-CN" altLang="en-US" sz="1200" dirty="0"/>
            </a:p>
          </p:txBody>
        </p:sp>
        <p:sp>
          <p:nvSpPr>
            <p:cNvPr id="27" name="文本框 26">
              <a:extLst>
                <a:ext uri="{FF2B5EF4-FFF2-40B4-BE49-F238E27FC236}">
                  <a16:creationId xmlns:a16="http://schemas.microsoft.com/office/drawing/2014/main" id="{32C46A0A-6591-EC46-A19A-6BCE49012363}"/>
                </a:ext>
              </a:extLst>
            </p:cNvPr>
            <p:cNvSpPr txBox="1"/>
            <p:nvPr/>
          </p:nvSpPr>
          <p:spPr>
            <a:xfrm>
              <a:off x="2478166" y="3809343"/>
              <a:ext cx="439544" cy="276999"/>
            </a:xfrm>
            <a:prstGeom prst="rect">
              <a:avLst/>
            </a:prstGeom>
            <a:noFill/>
          </p:spPr>
          <p:txBody>
            <a:bodyPr wrap="none" rtlCol="0">
              <a:spAutoFit/>
            </a:bodyPr>
            <a:lstStyle/>
            <a:p>
              <a:r>
                <a:rPr lang="en-US" altLang="zh-CN" sz="1200" dirty="0"/>
                <a:t>150</a:t>
              </a:r>
              <a:endParaRPr kumimoji="1" lang="zh-CN" altLang="en-US" sz="1200" dirty="0"/>
            </a:p>
          </p:txBody>
        </p:sp>
      </p:grpSp>
      <p:graphicFrame>
        <p:nvGraphicFramePr>
          <p:cNvPr id="30" name="表格 29">
            <a:extLst>
              <a:ext uri="{FF2B5EF4-FFF2-40B4-BE49-F238E27FC236}">
                <a16:creationId xmlns:a16="http://schemas.microsoft.com/office/drawing/2014/main" id="{9148DD2D-C64D-5C47-A44A-F0C03E0001D4}"/>
              </a:ext>
            </a:extLst>
          </p:cNvPr>
          <p:cNvGraphicFramePr>
            <a:graphicFrameLocks noGrp="1"/>
          </p:cNvGraphicFramePr>
          <p:nvPr>
            <p:extLst>
              <p:ext uri="{D42A27DB-BD31-4B8C-83A1-F6EECF244321}">
                <p14:modId xmlns:p14="http://schemas.microsoft.com/office/powerpoint/2010/main" val="2486916837"/>
              </p:ext>
            </p:extLst>
          </p:nvPr>
        </p:nvGraphicFramePr>
        <p:xfrm>
          <a:off x="4727848" y="2984782"/>
          <a:ext cx="4146884" cy="1112520"/>
        </p:xfrm>
        <a:graphic>
          <a:graphicData uri="http://schemas.openxmlformats.org/drawingml/2006/table">
            <a:tbl>
              <a:tblPr firstRow="1" bandRow="1">
                <a:tableStyleId>{D113A9D2-9D6B-4929-AA2D-F23B5EE8CBE7}</a:tableStyleId>
              </a:tblPr>
              <a:tblGrid>
                <a:gridCol w="1410580">
                  <a:extLst>
                    <a:ext uri="{9D8B030D-6E8A-4147-A177-3AD203B41FA5}">
                      <a16:colId xmlns:a16="http://schemas.microsoft.com/office/drawing/2014/main" val="977920828"/>
                    </a:ext>
                  </a:extLst>
                </a:gridCol>
                <a:gridCol w="2736304">
                  <a:extLst>
                    <a:ext uri="{9D8B030D-6E8A-4147-A177-3AD203B41FA5}">
                      <a16:colId xmlns:a16="http://schemas.microsoft.com/office/drawing/2014/main" val="364435718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深度优先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3</a:t>
                      </a:r>
                      <a:r>
                        <a:rPr lang="zh-CN" altLang="en-US" b="0" dirty="0"/>
                        <a:t> </a:t>
                      </a:r>
                      <a:r>
                        <a:rPr lang="en-US" altLang="zh-CN" b="0" dirty="0"/>
                        <a:t>4</a:t>
                      </a:r>
                      <a:r>
                        <a:rPr lang="zh-CN" altLang="en-US" b="0" dirty="0"/>
                        <a:t> </a:t>
                      </a:r>
                      <a:r>
                        <a:rPr lang="en-US" altLang="zh-CN" b="0" dirty="0"/>
                        <a:t>2</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8435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广度优先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2</a:t>
                      </a:r>
                      <a:r>
                        <a:rPr lang="zh-CN" altLang="en-US" b="0" dirty="0"/>
                        <a:t> </a:t>
                      </a:r>
                      <a:r>
                        <a:rPr lang="en-US" altLang="zh-CN" b="0" dirty="0"/>
                        <a:t>3</a:t>
                      </a:r>
                      <a:r>
                        <a:rPr lang="zh-CN" altLang="en-US" b="0" dirty="0"/>
                        <a:t> </a:t>
                      </a:r>
                      <a:r>
                        <a:rPr lang="en-US" altLang="zh-CN" b="0" dirty="0"/>
                        <a:t>4</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96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最佳优先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4</a:t>
                      </a:r>
                      <a:r>
                        <a:rPr lang="zh-CN" altLang="en-US" b="0" dirty="0"/>
                        <a:t> </a:t>
                      </a:r>
                      <a:r>
                        <a:rPr lang="en-US" altLang="zh-CN" b="0" dirty="0"/>
                        <a:t>3</a:t>
                      </a:r>
                      <a:r>
                        <a:rPr lang="zh-CN" altLang="en-US" b="0" dirty="0"/>
                        <a:t> </a:t>
                      </a:r>
                      <a:r>
                        <a:rPr lang="en-US" altLang="zh-CN" b="0" dirty="0"/>
                        <a:t>2</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910622"/>
                  </a:ext>
                </a:extLst>
              </a:tr>
            </a:tbl>
          </a:graphicData>
        </a:graphic>
      </p:graphicFrame>
    </p:spTree>
    <p:extLst>
      <p:ext uri="{BB962C8B-B14F-4D97-AF65-F5344CB8AC3E}">
        <p14:creationId xmlns:p14="http://schemas.microsoft.com/office/powerpoint/2010/main" val="1167734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D818089-3545-284C-AD11-DBE880E2D0C1}"/>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71377B6A-43A8-054D-8481-5B947567298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E83F79F8-959C-9847-9963-1EA8B4DDB255}"/>
              </a:ext>
            </a:extLst>
          </p:cNvPr>
          <p:cNvSpPr>
            <a:spLocks noGrp="1"/>
          </p:cNvSpPr>
          <p:nvPr>
            <p:ph type="sldNum" sz="quarter" idx="12"/>
          </p:nvPr>
        </p:nvSpPr>
        <p:spPr/>
        <p:txBody>
          <a:bodyPr/>
          <a:lstStyle/>
          <a:p>
            <a:pPr>
              <a:defRPr/>
            </a:pPr>
            <a:fld id="{5BC7FEBF-A170-470C-A369-F0D066FB58E5}" type="slidenum">
              <a:rPr lang="en-US" smtClean="0"/>
              <a:pPr>
                <a:defRPr/>
              </a:pPr>
              <a:t>16</a:t>
            </a:fld>
            <a:endParaRPr lang="en-US"/>
          </a:p>
        </p:txBody>
      </p:sp>
      <p:sp>
        <p:nvSpPr>
          <p:cNvPr id="6" name="日期占位符 5">
            <a:extLst>
              <a:ext uri="{FF2B5EF4-FFF2-40B4-BE49-F238E27FC236}">
                <a16:creationId xmlns:a16="http://schemas.microsoft.com/office/drawing/2014/main" id="{546D3253-B821-C74D-82F7-7D6244D2690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CFD7EA70-5963-3F44-9374-CA4ACA95E3F9}"/>
              </a:ext>
            </a:extLst>
          </p:cNvPr>
          <p:cNvPicPr>
            <a:picLocks noChangeAspect="1"/>
          </p:cNvPicPr>
          <p:nvPr/>
        </p:nvPicPr>
        <p:blipFill>
          <a:blip r:embed="rId2"/>
          <a:stretch>
            <a:fillRect/>
          </a:stretch>
        </p:blipFill>
        <p:spPr>
          <a:xfrm>
            <a:off x="407368" y="1628800"/>
            <a:ext cx="6773189" cy="2595600"/>
          </a:xfrm>
          <a:prstGeom prst="rect">
            <a:avLst/>
          </a:prstGeom>
        </p:spPr>
      </p:pic>
      <p:sp>
        <p:nvSpPr>
          <p:cNvPr id="9" name="矩形 8">
            <a:extLst>
              <a:ext uri="{FF2B5EF4-FFF2-40B4-BE49-F238E27FC236}">
                <a16:creationId xmlns:a16="http://schemas.microsoft.com/office/drawing/2014/main" id="{14A3F61C-E8F5-C14A-8BAC-9678E81919A2}"/>
              </a:ext>
            </a:extLst>
          </p:cNvPr>
          <p:cNvSpPr/>
          <p:nvPr/>
        </p:nvSpPr>
        <p:spPr>
          <a:xfrm>
            <a:off x="407368" y="1057519"/>
            <a:ext cx="1569660" cy="369332"/>
          </a:xfrm>
          <a:prstGeom prst="rect">
            <a:avLst/>
          </a:prstGeom>
        </p:spPr>
        <p:txBody>
          <a:bodyPr wrap="none">
            <a:spAutoFit/>
          </a:bodyPr>
          <a:lstStyle/>
          <a:p>
            <a:r>
              <a:rPr kumimoji="1" lang="zh-CN" altLang="en-US" dirty="0"/>
              <a:t>深度优先：栈</a:t>
            </a:r>
            <a:endParaRPr lang="zh-CN" altLang="en-US" dirty="0"/>
          </a:p>
        </p:txBody>
      </p:sp>
    </p:spTree>
    <p:extLst>
      <p:ext uri="{BB962C8B-B14F-4D97-AF65-F5344CB8AC3E}">
        <p14:creationId xmlns:p14="http://schemas.microsoft.com/office/powerpoint/2010/main" val="1700817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3896DECD-D3B9-FA49-803C-11C569F37619}"/>
              </a:ext>
            </a:extLst>
          </p:cNvPr>
          <p:cNvPicPr>
            <a:picLocks noGrp="1" noChangeAspect="1"/>
          </p:cNvPicPr>
          <p:nvPr>
            <p:ph idx="1"/>
          </p:nvPr>
        </p:nvPicPr>
        <p:blipFill>
          <a:blip r:embed="rId2"/>
          <a:stretch>
            <a:fillRect/>
          </a:stretch>
        </p:blipFill>
        <p:spPr>
          <a:xfrm>
            <a:off x="450978" y="4138512"/>
            <a:ext cx="10541566" cy="1185146"/>
          </a:xfrm>
          <a:prstGeom prst="rect">
            <a:avLst/>
          </a:prstGeom>
        </p:spPr>
      </p:pic>
      <p:sp>
        <p:nvSpPr>
          <p:cNvPr id="3" name="标题 2">
            <a:extLst>
              <a:ext uri="{FF2B5EF4-FFF2-40B4-BE49-F238E27FC236}">
                <a16:creationId xmlns:a16="http://schemas.microsoft.com/office/drawing/2014/main" id="{B6CFC3B2-29F2-5140-94FB-788EC2A9A562}"/>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BE1F4162-725D-8F4A-85F8-2FFD195102A5}"/>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063B3F7-2685-C745-9CE2-441D01B187C2}"/>
              </a:ext>
            </a:extLst>
          </p:cNvPr>
          <p:cNvSpPr>
            <a:spLocks noGrp="1"/>
          </p:cNvSpPr>
          <p:nvPr>
            <p:ph type="sldNum" sz="quarter" idx="12"/>
          </p:nvPr>
        </p:nvSpPr>
        <p:spPr/>
        <p:txBody>
          <a:bodyPr/>
          <a:lstStyle/>
          <a:p>
            <a:pPr>
              <a:defRPr/>
            </a:pPr>
            <a:fld id="{5BC7FEBF-A170-470C-A369-F0D066FB58E5}" type="slidenum">
              <a:rPr lang="en-US" smtClean="0"/>
              <a:pPr>
                <a:defRPr/>
              </a:pPr>
              <a:t>17</a:t>
            </a:fld>
            <a:endParaRPr lang="en-US"/>
          </a:p>
        </p:txBody>
      </p:sp>
      <p:sp>
        <p:nvSpPr>
          <p:cNvPr id="6" name="日期占位符 5">
            <a:extLst>
              <a:ext uri="{FF2B5EF4-FFF2-40B4-BE49-F238E27FC236}">
                <a16:creationId xmlns:a16="http://schemas.microsoft.com/office/drawing/2014/main" id="{ABB7C220-579E-3149-8D14-7F906DFD67D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8" name="矩形 7">
            <a:extLst>
              <a:ext uri="{FF2B5EF4-FFF2-40B4-BE49-F238E27FC236}">
                <a16:creationId xmlns:a16="http://schemas.microsoft.com/office/drawing/2014/main" id="{7B8BD744-1C89-B14F-A0F1-42A9B3C96230}"/>
              </a:ext>
            </a:extLst>
          </p:cNvPr>
          <p:cNvSpPr/>
          <p:nvPr/>
        </p:nvSpPr>
        <p:spPr>
          <a:xfrm>
            <a:off x="450978" y="3665659"/>
            <a:ext cx="2262158" cy="369332"/>
          </a:xfrm>
          <a:prstGeom prst="rect">
            <a:avLst/>
          </a:prstGeom>
        </p:spPr>
        <p:txBody>
          <a:bodyPr wrap="none">
            <a:spAutoFit/>
          </a:bodyPr>
          <a:lstStyle/>
          <a:p>
            <a:r>
              <a:rPr kumimoji="1" lang="zh-CN" altLang="en-US" dirty="0"/>
              <a:t>最佳优先：优先队列</a:t>
            </a:r>
            <a:endParaRPr lang="zh-CN" altLang="en-US" dirty="0"/>
          </a:p>
        </p:txBody>
      </p:sp>
      <p:pic>
        <p:nvPicPr>
          <p:cNvPr id="10" name="图片 9">
            <a:extLst>
              <a:ext uri="{FF2B5EF4-FFF2-40B4-BE49-F238E27FC236}">
                <a16:creationId xmlns:a16="http://schemas.microsoft.com/office/drawing/2014/main" id="{C4EC5516-62D1-714C-9E4F-5CD16048D49E}"/>
              </a:ext>
            </a:extLst>
          </p:cNvPr>
          <p:cNvPicPr>
            <a:picLocks noChangeAspect="1"/>
          </p:cNvPicPr>
          <p:nvPr/>
        </p:nvPicPr>
        <p:blipFill>
          <a:blip r:embed="rId3"/>
          <a:stretch>
            <a:fillRect/>
          </a:stretch>
        </p:blipFill>
        <p:spPr>
          <a:xfrm>
            <a:off x="450978" y="1517174"/>
            <a:ext cx="6552728" cy="1524323"/>
          </a:xfrm>
          <a:prstGeom prst="rect">
            <a:avLst/>
          </a:prstGeom>
        </p:spPr>
      </p:pic>
      <p:sp>
        <p:nvSpPr>
          <p:cNvPr id="11" name="矩形 10">
            <a:extLst>
              <a:ext uri="{FF2B5EF4-FFF2-40B4-BE49-F238E27FC236}">
                <a16:creationId xmlns:a16="http://schemas.microsoft.com/office/drawing/2014/main" id="{3AD18946-7837-5645-BD8C-8A92788EA148}"/>
              </a:ext>
            </a:extLst>
          </p:cNvPr>
          <p:cNvSpPr/>
          <p:nvPr/>
        </p:nvSpPr>
        <p:spPr>
          <a:xfrm>
            <a:off x="450978" y="1044322"/>
            <a:ext cx="1800493" cy="369332"/>
          </a:xfrm>
          <a:prstGeom prst="rect">
            <a:avLst/>
          </a:prstGeom>
        </p:spPr>
        <p:txBody>
          <a:bodyPr wrap="none">
            <a:spAutoFit/>
          </a:bodyPr>
          <a:lstStyle/>
          <a:p>
            <a:r>
              <a:rPr kumimoji="1" lang="zh-CN" altLang="en-US" dirty="0"/>
              <a:t>广度优先：队列</a:t>
            </a:r>
            <a:endParaRPr lang="zh-CN" altLang="en-US" dirty="0"/>
          </a:p>
        </p:txBody>
      </p:sp>
    </p:spTree>
    <p:extLst>
      <p:ext uri="{BB962C8B-B14F-4D97-AF65-F5344CB8AC3E}">
        <p14:creationId xmlns:p14="http://schemas.microsoft.com/office/powerpoint/2010/main" val="398077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4AB1AF6-55CA-5E43-B300-C695CA7B234D}"/>
              </a:ext>
            </a:extLst>
          </p:cNvPr>
          <p:cNvSpPr>
            <a:spLocks noGrp="1"/>
          </p:cNvSpPr>
          <p:nvPr>
            <p:ph type="title"/>
          </p:nvPr>
        </p:nvSpPr>
        <p:spPr/>
        <p:txBody>
          <a:bodyPr/>
          <a:lstStyle/>
          <a:p>
            <a:r>
              <a:rPr kumimoji="1" lang="zh-CN" altLang="en-US" dirty="0"/>
              <a:t>最佳优先 和 深度优先</a:t>
            </a:r>
          </a:p>
        </p:txBody>
      </p:sp>
      <p:sp>
        <p:nvSpPr>
          <p:cNvPr id="4" name="页脚占位符 3">
            <a:extLst>
              <a:ext uri="{FF2B5EF4-FFF2-40B4-BE49-F238E27FC236}">
                <a16:creationId xmlns:a16="http://schemas.microsoft.com/office/drawing/2014/main" id="{036FB88C-67F6-C74C-B0E7-7B0643C26AE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CAE7E2C-316C-A84C-8E77-585A74BEDFE0}"/>
              </a:ext>
            </a:extLst>
          </p:cNvPr>
          <p:cNvSpPr>
            <a:spLocks noGrp="1"/>
          </p:cNvSpPr>
          <p:nvPr>
            <p:ph type="sldNum" sz="quarter" idx="12"/>
          </p:nvPr>
        </p:nvSpPr>
        <p:spPr/>
        <p:txBody>
          <a:bodyPr/>
          <a:lstStyle/>
          <a:p>
            <a:pPr>
              <a:defRPr/>
            </a:pPr>
            <a:fld id="{5BC7FEBF-A170-470C-A369-F0D066FB58E5}" type="slidenum">
              <a:rPr lang="en-US" smtClean="0"/>
              <a:pPr>
                <a:defRPr/>
              </a:pPr>
              <a:t>18</a:t>
            </a:fld>
            <a:endParaRPr lang="en-US"/>
          </a:p>
        </p:txBody>
      </p:sp>
      <p:sp>
        <p:nvSpPr>
          <p:cNvPr id="6" name="日期占位符 5">
            <a:extLst>
              <a:ext uri="{FF2B5EF4-FFF2-40B4-BE49-F238E27FC236}">
                <a16:creationId xmlns:a16="http://schemas.microsoft.com/office/drawing/2014/main" id="{D947300E-5DF5-4744-B68A-0F057DF5CA19}"/>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11" name="图片 10">
            <a:extLst>
              <a:ext uri="{FF2B5EF4-FFF2-40B4-BE49-F238E27FC236}">
                <a16:creationId xmlns:a16="http://schemas.microsoft.com/office/drawing/2014/main" id="{438114C2-A702-DE47-946F-7408AA2FD59E}"/>
              </a:ext>
            </a:extLst>
          </p:cNvPr>
          <p:cNvPicPr>
            <a:picLocks noChangeAspect="1"/>
          </p:cNvPicPr>
          <p:nvPr/>
        </p:nvPicPr>
        <p:blipFill>
          <a:blip r:embed="rId2"/>
          <a:stretch>
            <a:fillRect/>
          </a:stretch>
        </p:blipFill>
        <p:spPr>
          <a:xfrm>
            <a:off x="6321042" y="4011975"/>
            <a:ext cx="5539844" cy="1491496"/>
          </a:xfrm>
          <a:prstGeom prst="rect">
            <a:avLst/>
          </a:prstGeom>
        </p:spPr>
      </p:pic>
      <p:pic>
        <p:nvPicPr>
          <p:cNvPr id="12" name="图片 11">
            <a:extLst>
              <a:ext uri="{FF2B5EF4-FFF2-40B4-BE49-F238E27FC236}">
                <a16:creationId xmlns:a16="http://schemas.microsoft.com/office/drawing/2014/main" id="{C8A4B114-1130-0F42-994B-7AA635796C84}"/>
              </a:ext>
            </a:extLst>
          </p:cNvPr>
          <p:cNvPicPr>
            <a:picLocks noChangeAspect="1"/>
          </p:cNvPicPr>
          <p:nvPr/>
        </p:nvPicPr>
        <p:blipFill>
          <a:blip r:embed="rId3"/>
          <a:stretch>
            <a:fillRect/>
          </a:stretch>
        </p:blipFill>
        <p:spPr>
          <a:xfrm>
            <a:off x="235217" y="3916153"/>
            <a:ext cx="5871305" cy="1723915"/>
          </a:xfrm>
          <a:prstGeom prst="rect">
            <a:avLst/>
          </a:prstGeom>
        </p:spPr>
      </p:pic>
      <p:sp>
        <p:nvSpPr>
          <p:cNvPr id="2" name="矩形 1">
            <a:extLst>
              <a:ext uri="{FF2B5EF4-FFF2-40B4-BE49-F238E27FC236}">
                <a16:creationId xmlns:a16="http://schemas.microsoft.com/office/drawing/2014/main" id="{1E1C045F-C462-774B-A5B7-55E6953A73E8}"/>
              </a:ext>
            </a:extLst>
          </p:cNvPr>
          <p:cNvSpPr/>
          <p:nvPr/>
        </p:nvSpPr>
        <p:spPr>
          <a:xfrm>
            <a:off x="6357474" y="5667008"/>
            <a:ext cx="5727642" cy="338554"/>
          </a:xfrm>
          <a:prstGeom prst="rect">
            <a:avLst/>
          </a:prstGeom>
        </p:spPr>
        <p:txBody>
          <a:bodyPr wrap="square">
            <a:spAutoFit/>
          </a:bodyPr>
          <a:lstStyle/>
          <a:p>
            <a:r>
              <a:rPr kumimoji="1" lang="zh-CN" altLang="en-US" sz="1600" dirty="0"/>
              <a:t>容易更新上界：因为多次不同变量分支，容易得到</a:t>
            </a:r>
            <a:r>
              <a:rPr kumimoji="1" lang="en-US" altLang="zh-CN" sz="1600" dirty="0"/>
              <a:t>IP</a:t>
            </a:r>
            <a:r>
              <a:rPr kumimoji="1" lang="zh-CN" altLang="en-US" sz="1600" dirty="0"/>
              <a:t>可行的解</a:t>
            </a:r>
            <a:endParaRPr lang="zh-CN" altLang="en-US" sz="1600" dirty="0"/>
          </a:p>
        </p:txBody>
      </p:sp>
      <p:sp>
        <p:nvSpPr>
          <p:cNvPr id="13" name="矩形 12">
            <a:extLst>
              <a:ext uri="{FF2B5EF4-FFF2-40B4-BE49-F238E27FC236}">
                <a16:creationId xmlns:a16="http://schemas.microsoft.com/office/drawing/2014/main" id="{841FECE0-F00D-4E42-9184-4F15A70E6939}"/>
              </a:ext>
            </a:extLst>
          </p:cNvPr>
          <p:cNvSpPr/>
          <p:nvPr/>
        </p:nvSpPr>
        <p:spPr>
          <a:xfrm>
            <a:off x="2578217" y="5640068"/>
            <a:ext cx="1168860" cy="338554"/>
          </a:xfrm>
          <a:prstGeom prst="rect">
            <a:avLst/>
          </a:prstGeom>
        </p:spPr>
        <p:txBody>
          <a:bodyPr wrap="square">
            <a:spAutoFit/>
          </a:bodyPr>
          <a:lstStyle/>
          <a:p>
            <a:r>
              <a:rPr kumimoji="1" lang="zh-CN" altLang="en-US" sz="1600" dirty="0"/>
              <a:t>常用</a:t>
            </a:r>
            <a:endParaRPr lang="zh-CN" altLang="en-US" sz="1600" dirty="0"/>
          </a:p>
        </p:txBody>
      </p:sp>
      <p:pic>
        <p:nvPicPr>
          <p:cNvPr id="10" name="图片 9">
            <a:extLst>
              <a:ext uri="{FF2B5EF4-FFF2-40B4-BE49-F238E27FC236}">
                <a16:creationId xmlns:a16="http://schemas.microsoft.com/office/drawing/2014/main" id="{C3A3DAEB-5290-4645-9296-D04E5902CD54}"/>
              </a:ext>
            </a:extLst>
          </p:cNvPr>
          <p:cNvPicPr>
            <a:picLocks noChangeAspect="1"/>
          </p:cNvPicPr>
          <p:nvPr/>
        </p:nvPicPr>
        <p:blipFill>
          <a:blip r:embed="rId4"/>
          <a:stretch>
            <a:fillRect/>
          </a:stretch>
        </p:blipFill>
        <p:spPr>
          <a:xfrm>
            <a:off x="284013" y="1019923"/>
            <a:ext cx="1683461" cy="191162"/>
          </a:xfrm>
          <a:prstGeom prst="rect">
            <a:avLst/>
          </a:prstGeom>
        </p:spPr>
      </p:pic>
      <p:pic>
        <p:nvPicPr>
          <p:cNvPr id="8" name="图片 7">
            <a:extLst>
              <a:ext uri="{FF2B5EF4-FFF2-40B4-BE49-F238E27FC236}">
                <a16:creationId xmlns:a16="http://schemas.microsoft.com/office/drawing/2014/main" id="{88338F81-CC33-8344-8DD2-46B07F8338D4}"/>
              </a:ext>
            </a:extLst>
          </p:cNvPr>
          <p:cNvPicPr>
            <a:picLocks noChangeAspect="1"/>
          </p:cNvPicPr>
          <p:nvPr/>
        </p:nvPicPr>
        <p:blipFill>
          <a:blip r:embed="rId5"/>
          <a:stretch>
            <a:fillRect/>
          </a:stretch>
        </p:blipFill>
        <p:spPr>
          <a:xfrm>
            <a:off x="368358" y="1311605"/>
            <a:ext cx="5727642" cy="2632933"/>
          </a:xfrm>
          <a:prstGeom prst="rect">
            <a:avLst/>
          </a:prstGeom>
        </p:spPr>
      </p:pic>
      <p:pic>
        <p:nvPicPr>
          <p:cNvPr id="7" name="内容占位符 6">
            <a:extLst>
              <a:ext uri="{FF2B5EF4-FFF2-40B4-BE49-F238E27FC236}">
                <a16:creationId xmlns:a16="http://schemas.microsoft.com/office/drawing/2014/main" id="{628F4A25-EBCD-FC4B-BF59-06918EE6F4D7}"/>
              </a:ext>
            </a:extLst>
          </p:cNvPr>
          <p:cNvPicPr>
            <a:picLocks noGrp="1" noChangeAspect="1"/>
          </p:cNvPicPr>
          <p:nvPr>
            <p:ph idx="1"/>
          </p:nvPr>
        </p:nvPicPr>
        <p:blipFill>
          <a:blip r:embed="rId6"/>
          <a:stretch>
            <a:fillRect/>
          </a:stretch>
        </p:blipFill>
        <p:spPr>
          <a:xfrm>
            <a:off x="6229141" y="1365181"/>
            <a:ext cx="5694989" cy="2688034"/>
          </a:xfrm>
          <a:prstGeom prst="rect">
            <a:avLst/>
          </a:prstGeom>
        </p:spPr>
      </p:pic>
      <p:pic>
        <p:nvPicPr>
          <p:cNvPr id="9" name="图片 8">
            <a:extLst>
              <a:ext uri="{FF2B5EF4-FFF2-40B4-BE49-F238E27FC236}">
                <a16:creationId xmlns:a16="http://schemas.microsoft.com/office/drawing/2014/main" id="{E93BF845-48E4-F844-A458-B488773CD888}"/>
              </a:ext>
            </a:extLst>
          </p:cNvPr>
          <p:cNvPicPr>
            <a:picLocks noChangeAspect="1"/>
          </p:cNvPicPr>
          <p:nvPr/>
        </p:nvPicPr>
        <p:blipFill>
          <a:blip r:embed="rId7"/>
          <a:stretch>
            <a:fillRect/>
          </a:stretch>
        </p:blipFill>
        <p:spPr>
          <a:xfrm>
            <a:off x="4871864" y="953730"/>
            <a:ext cx="4558287" cy="659825"/>
          </a:xfrm>
          <a:prstGeom prst="rect">
            <a:avLst/>
          </a:prstGeom>
        </p:spPr>
      </p:pic>
    </p:spTree>
    <p:extLst>
      <p:ext uri="{BB962C8B-B14F-4D97-AF65-F5344CB8AC3E}">
        <p14:creationId xmlns:p14="http://schemas.microsoft.com/office/powerpoint/2010/main" val="2778428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5D7BA2-A87B-A643-AAAB-D9910EB28F4D}"/>
              </a:ext>
            </a:extLst>
          </p:cNvPr>
          <p:cNvSpPr>
            <a:spLocks noGrp="1"/>
          </p:cNvSpPr>
          <p:nvPr>
            <p:ph type="title"/>
          </p:nvPr>
        </p:nvSpPr>
        <p:spPr/>
        <p:txBody>
          <a:bodyPr/>
          <a:lstStyle/>
          <a:p>
            <a:r>
              <a:rPr lang="en" altLang="zh-CN" dirty="0"/>
              <a:t>Summary of search strategies</a:t>
            </a:r>
            <a:endParaRPr kumimoji="1" lang="zh-CN" altLang="en-US" dirty="0"/>
          </a:p>
        </p:txBody>
      </p:sp>
      <p:sp>
        <p:nvSpPr>
          <p:cNvPr id="4" name="页脚占位符 3">
            <a:extLst>
              <a:ext uri="{FF2B5EF4-FFF2-40B4-BE49-F238E27FC236}">
                <a16:creationId xmlns:a16="http://schemas.microsoft.com/office/drawing/2014/main" id="{7BB41E14-BB96-2340-BAFF-3441E8FB342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DF332DD-9B15-4E4B-99EA-8823EA85CBA1}"/>
              </a:ext>
            </a:extLst>
          </p:cNvPr>
          <p:cNvSpPr>
            <a:spLocks noGrp="1"/>
          </p:cNvSpPr>
          <p:nvPr>
            <p:ph type="sldNum" sz="quarter" idx="12"/>
          </p:nvPr>
        </p:nvSpPr>
        <p:spPr/>
        <p:txBody>
          <a:bodyPr/>
          <a:lstStyle/>
          <a:p>
            <a:pPr>
              <a:defRPr/>
            </a:pPr>
            <a:fld id="{5BC7FEBF-A170-470C-A369-F0D066FB58E5}" type="slidenum">
              <a:rPr lang="en-US" smtClean="0"/>
              <a:pPr>
                <a:defRPr/>
              </a:pPr>
              <a:t>19</a:t>
            </a:fld>
            <a:endParaRPr lang="en-US"/>
          </a:p>
        </p:txBody>
      </p:sp>
      <p:sp>
        <p:nvSpPr>
          <p:cNvPr id="6" name="日期占位符 5">
            <a:extLst>
              <a:ext uri="{FF2B5EF4-FFF2-40B4-BE49-F238E27FC236}">
                <a16:creationId xmlns:a16="http://schemas.microsoft.com/office/drawing/2014/main" id="{A200F404-F18C-7240-83BF-B8A7E756C005}"/>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B962287A-5FB3-164E-ADD6-840138F64C29}"/>
              </a:ext>
            </a:extLst>
          </p:cNvPr>
          <p:cNvPicPr>
            <a:picLocks noChangeAspect="1"/>
          </p:cNvPicPr>
          <p:nvPr/>
        </p:nvPicPr>
        <p:blipFill>
          <a:blip r:embed="rId2"/>
          <a:stretch>
            <a:fillRect/>
          </a:stretch>
        </p:blipFill>
        <p:spPr>
          <a:xfrm>
            <a:off x="1991544" y="1105519"/>
            <a:ext cx="7633653" cy="4978858"/>
          </a:xfrm>
          <a:prstGeom prst="rect">
            <a:avLst/>
          </a:prstGeom>
        </p:spPr>
      </p:pic>
      <p:sp>
        <p:nvSpPr>
          <p:cNvPr id="8" name="文本框 7">
            <a:extLst>
              <a:ext uri="{FF2B5EF4-FFF2-40B4-BE49-F238E27FC236}">
                <a16:creationId xmlns:a16="http://schemas.microsoft.com/office/drawing/2014/main" id="{C21C669C-AEC1-C34E-85FC-6F58EE0DE915}"/>
              </a:ext>
            </a:extLst>
          </p:cNvPr>
          <p:cNvSpPr txBox="1"/>
          <p:nvPr/>
        </p:nvSpPr>
        <p:spPr>
          <a:xfrm>
            <a:off x="273132" y="6115792"/>
            <a:ext cx="3038011" cy="246221"/>
          </a:xfrm>
          <a:prstGeom prst="rect">
            <a:avLst/>
          </a:prstGeom>
          <a:noFill/>
        </p:spPr>
        <p:txBody>
          <a:bodyPr wrap="none" rtlCol="0">
            <a:spAutoFit/>
          </a:bodyPr>
          <a:lstStyle/>
          <a:p>
            <a:r>
              <a:rPr lang="en" altLang="zh-CN" sz="1000" dirty="0">
                <a:hlinkClick r:id="rId3"/>
              </a:rPr>
              <a:t>https://artint.info/2e/html/ArtInt2e.Ch3.S7.SS3.html</a:t>
            </a:r>
            <a:endParaRPr kumimoji="1" lang="zh-CN" altLang="en-US" sz="1000" dirty="0"/>
          </a:p>
        </p:txBody>
      </p:sp>
      <p:sp>
        <p:nvSpPr>
          <p:cNvPr id="9" name="矩形 8">
            <a:extLst>
              <a:ext uri="{FF2B5EF4-FFF2-40B4-BE49-F238E27FC236}">
                <a16:creationId xmlns:a16="http://schemas.microsoft.com/office/drawing/2014/main" id="{24B3D043-71E8-484B-8DF2-C6B8DA635701}"/>
              </a:ext>
            </a:extLst>
          </p:cNvPr>
          <p:cNvSpPr/>
          <p:nvPr/>
        </p:nvSpPr>
        <p:spPr>
          <a:xfrm>
            <a:off x="3215680" y="1556792"/>
            <a:ext cx="1008112" cy="5760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43374DF-5EAA-AC46-94BA-E0F899C8B16C}"/>
              </a:ext>
            </a:extLst>
          </p:cNvPr>
          <p:cNvSpPr/>
          <p:nvPr/>
        </p:nvSpPr>
        <p:spPr>
          <a:xfrm>
            <a:off x="3215680" y="2485618"/>
            <a:ext cx="1286807" cy="22330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15336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973B1-B2F2-8F45-A7CD-AFEA52378801}"/>
              </a:ext>
            </a:extLst>
          </p:cNvPr>
          <p:cNvSpPr>
            <a:spLocks noGrp="1"/>
          </p:cNvSpPr>
          <p:nvPr>
            <p:ph type="ctrTitle"/>
          </p:nvPr>
        </p:nvSpPr>
        <p:spPr>
          <a:xfrm>
            <a:off x="2209800" y="1340768"/>
            <a:ext cx="7772400" cy="838200"/>
          </a:xfrm>
        </p:spPr>
        <p:txBody>
          <a:bodyPr/>
          <a:lstStyle/>
          <a:p>
            <a:r>
              <a:rPr kumimoji="1" lang="en-US" altLang="zh-CN" dirty="0"/>
              <a:t>P</a:t>
            </a:r>
            <a:r>
              <a:rPr kumimoji="1" lang="en" altLang="zh-CN" dirty="0"/>
              <a:t>art1</a:t>
            </a:r>
            <a:r>
              <a:rPr kumimoji="1" lang="zh-CN" altLang="en-US" dirty="0"/>
              <a:t> </a:t>
            </a:r>
            <a:r>
              <a:rPr kumimoji="1" lang="en-US" altLang="zh-CN" dirty="0"/>
              <a:t>Branch</a:t>
            </a:r>
            <a:endParaRPr kumimoji="1" lang="zh-CN" altLang="en-US" dirty="0"/>
          </a:p>
        </p:txBody>
      </p:sp>
      <p:sp>
        <p:nvSpPr>
          <p:cNvPr id="3" name="页脚占位符 2">
            <a:extLst>
              <a:ext uri="{FF2B5EF4-FFF2-40B4-BE49-F238E27FC236}">
                <a16:creationId xmlns:a16="http://schemas.microsoft.com/office/drawing/2014/main" id="{437D8F50-E31B-444C-9554-496BA006332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718C5BEE-EE2C-884B-83A1-55C95BA48E16}"/>
              </a:ext>
            </a:extLst>
          </p:cNvPr>
          <p:cNvSpPr>
            <a:spLocks noGrp="1"/>
          </p:cNvSpPr>
          <p:nvPr>
            <p:ph type="sldNum" sz="quarter" idx="12"/>
          </p:nvPr>
        </p:nvSpPr>
        <p:spPr/>
        <p:txBody>
          <a:bodyPr/>
          <a:lstStyle/>
          <a:p>
            <a:pPr>
              <a:defRPr/>
            </a:pPr>
            <a:fld id="{C06CB4F1-E69D-4458-B775-B121381A0F56}" type="slidenum">
              <a:rPr lang="en-US" smtClean="0"/>
              <a:pPr>
                <a:defRPr/>
              </a:pPr>
              <a:t>2</a:t>
            </a:fld>
            <a:endParaRPr lang="en-US" dirty="0"/>
          </a:p>
        </p:txBody>
      </p:sp>
      <p:sp>
        <p:nvSpPr>
          <p:cNvPr id="5" name="文本框 4">
            <a:extLst>
              <a:ext uri="{FF2B5EF4-FFF2-40B4-BE49-F238E27FC236}">
                <a16:creationId xmlns:a16="http://schemas.microsoft.com/office/drawing/2014/main" id="{43CFD6CC-4959-6444-AC73-13E236EED22F}"/>
              </a:ext>
            </a:extLst>
          </p:cNvPr>
          <p:cNvSpPr txBox="1"/>
          <p:nvPr/>
        </p:nvSpPr>
        <p:spPr>
          <a:xfrm>
            <a:off x="3287688" y="2950927"/>
            <a:ext cx="4571999"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树结构的分支</a:t>
            </a:r>
            <a:endParaRPr lang="en-US" altLang="zh-CN" dirty="0"/>
          </a:p>
          <a:p>
            <a:pPr marL="285750" indent="-285750">
              <a:buFont typeface="Arial" panose="020B0604020202020204" pitchFamily="34" charset="0"/>
              <a:buChar char="•"/>
            </a:pPr>
            <a:r>
              <a:rPr lang="zh-CN" altLang="en-US" dirty="0"/>
              <a:t>决策树分支</a:t>
            </a:r>
            <a:endParaRPr lang="en-US" altLang="zh-CN" dirty="0"/>
          </a:p>
          <a:p>
            <a:pPr marL="285750" indent="-285750">
              <a:buFont typeface="Arial" panose="020B0604020202020204" pitchFamily="34" charset="0"/>
              <a:buChar char="•"/>
            </a:pPr>
            <a:r>
              <a:rPr lang="zh-CN" altLang="en-US" dirty="0"/>
              <a:t>寻路分支</a:t>
            </a:r>
            <a:endParaRPr lang="en-US" altLang="zh-CN" dirty="0"/>
          </a:p>
        </p:txBody>
      </p:sp>
    </p:spTree>
    <p:extLst>
      <p:ext uri="{BB962C8B-B14F-4D97-AF65-F5344CB8AC3E}">
        <p14:creationId xmlns:p14="http://schemas.microsoft.com/office/powerpoint/2010/main" val="3165387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D2FF1-9164-CC45-85B7-3139CC1A193D}"/>
              </a:ext>
            </a:extLst>
          </p:cNvPr>
          <p:cNvSpPr>
            <a:spLocks noGrp="1"/>
          </p:cNvSpPr>
          <p:nvPr>
            <p:ph type="ctrTitle"/>
          </p:nvPr>
        </p:nvSpPr>
        <p:spPr>
          <a:xfrm>
            <a:off x="839416" y="1340768"/>
            <a:ext cx="10363200" cy="838200"/>
          </a:xfrm>
        </p:spPr>
        <p:txBody>
          <a:bodyPr/>
          <a:lstStyle/>
          <a:p>
            <a:r>
              <a:rPr kumimoji="1" lang="en-US" altLang="zh-CN" dirty="0"/>
              <a:t>P</a:t>
            </a:r>
            <a:r>
              <a:rPr kumimoji="1" lang="en" altLang="zh-CN" dirty="0"/>
              <a:t>art4 VRP</a:t>
            </a:r>
            <a:endParaRPr kumimoji="1" lang="zh-CN" altLang="en-US" dirty="0"/>
          </a:p>
        </p:txBody>
      </p:sp>
      <p:sp>
        <p:nvSpPr>
          <p:cNvPr id="3" name="页脚占位符 2">
            <a:extLst>
              <a:ext uri="{FF2B5EF4-FFF2-40B4-BE49-F238E27FC236}">
                <a16:creationId xmlns:a16="http://schemas.microsoft.com/office/drawing/2014/main" id="{FE48C810-1FE0-CA45-BBBD-A2163E759899}"/>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0D196B7-1E63-2744-9C61-48BBB9DE58E9}"/>
              </a:ext>
            </a:extLst>
          </p:cNvPr>
          <p:cNvSpPr>
            <a:spLocks noGrp="1"/>
          </p:cNvSpPr>
          <p:nvPr>
            <p:ph type="sldNum" sz="quarter" idx="12"/>
          </p:nvPr>
        </p:nvSpPr>
        <p:spPr/>
        <p:txBody>
          <a:bodyPr/>
          <a:lstStyle/>
          <a:p>
            <a:pPr>
              <a:defRPr/>
            </a:pPr>
            <a:fld id="{C06CB4F1-E69D-4458-B775-B121381A0F56}" type="slidenum">
              <a:rPr lang="en-US" smtClean="0"/>
              <a:pPr>
                <a:defRPr/>
              </a:pPr>
              <a:t>20</a:t>
            </a:fld>
            <a:endParaRPr lang="en-US" dirty="0"/>
          </a:p>
        </p:txBody>
      </p:sp>
      <p:sp>
        <p:nvSpPr>
          <p:cNvPr id="5" name="文本框 4">
            <a:extLst>
              <a:ext uri="{FF2B5EF4-FFF2-40B4-BE49-F238E27FC236}">
                <a16:creationId xmlns:a16="http://schemas.microsoft.com/office/drawing/2014/main" id="{3F2B29F8-3460-9E41-829A-034073F5409E}"/>
              </a:ext>
            </a:extLst>
          </p:cNvPr>
          <p:cNvSpPr txBox="1"/>
          <p:nvPr/>
        </p:nvSpPr>
        <p:spPr>
          <a:xfrm>
            <a:off x="2052084" y="2923953"/>
            <a:ext cx="4525598" cy="1477328"/>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车辆流模型下的单纯</a:t>
            </a:r>
            <a:r>
              <a:rPr kumimoji="1" lang="en-US" altLang="zh-CN" dirty="0"/>
              <a:t>B&amp;B</a:t>
            </a:r>
          </a:p>
          <a:p>
            <a:pPr marL="285750" indent="-285750">
              <a:buFont typeface="Arial" panose="020B0604020202020204" pitchFamily="34" charset="0"/>
              <a:buChar char="•"/>
            </a:pPr>
            <a:r>
              <a:rPr kumimoji="1" lang="zh-CN" altLang="en-US" dirty="0"/>
              <a:t>集合覆盖模型下的</a:t>
            </a:r>
            <a:r>
              <a:rPr kumimoji="1" lang="en-US" altLang="zh-CN" dirty="0"/>
              <a:t>B&amp;P&amp;C</a:t>
            </a:r>
            <a:r>
              <a:rPr kumimoji="1" lang="zh-CN" altLang="en-US" dirty="0"/>
              <a:t>的</a:t>
            </a:r>
            <a:r>
              <a:rPr kumimoji="1" lang="en-US" altLang="zh-CN" dirty="0"/>
              <a:t>Branch</a:t>
            </a:r>
            <a:r>
              <a:rPr kumimoji="1" lang="zh-CN" altLang="en-US" dirty="0"/>
              <a:t>部分</a:t>
            </a:r>
            <a:endParaRPr kumimoji="1" lang="en-US" altLang="zh-CN" dirty="0"/>
          </a:p>
          <a:p>
            <a:pPr marL="742950" lvl="1" indent="-285750">
              <a:buFont typeface="Arial" panose="020B0604020202020204" pitchFamily="34" charset="0"/>
              <a:buChar char="•"/>
            </a:pPr>
            <a:r>
              <a:rPr lang="zh-CN" altLang="en-US" dirty="0"/>
              <a:t>用列生成求解</a:t>
            </a:r>
            <a:r>
              <a:rPr lang="en-US" altLang="zh-CN" dirty="0"/>
              <a:t>LP</a:t>
            </a:r>
          </a:p>
          <a:p>
            <a:pPr marL="1200150" lvl="2" indent="-285750">
              <a:buFont typeface="Arial" panose="020B0604020202020204" pitchFamily="34" charset="0"/>
              <a:buChar char="•"/>
            </a:pPr>
            <a:r>
              <a:rPr kumimoji="1" lang="zh-CN" altLang="en-US" dirty="0"/>
              <a:t>定价子问题求解</a:t>
            </a:r>
            <a:endParaRPr kumimoji="1" lang="en-US" altLang="zh-CN" dirty="0"/>
          </a:p>
          <a:p>
            <a:pPr marL="1200150" lvl="2" indent="-285750">
              <a:buFont typeface="Arial" panose="020B0604020202020204" pitchFamily="34" charset="0"/>
              <a:buChar char="•"/>
            </a:pPr>
            <a:r>
              <a:rPr kumimoji="1" lang="en-US" altLang="zh-CN" dirty="0"/>
              <a:t>Cut</a:t>
            </a:r>
            <a:endParaRPr kumimoji="1" lang="zh-CN" altLang="en-US" dirty="0"/>
          </a:p>
        </p:txBody>
      </p:sp>
    </p:spTree>
    <p:extLst>
      <p:ext uri="{BB962C8B-B14F-4D97-AF65-F5344CB8AC3E}">
        <p14:creationId xmlns:p14="http://schemas.microsoft.com/office/powerpoint/2010/main" val="3846365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D37766-105A-824A-AF23-A5DD598455D4}"/>
              </a:ext>
            </a:extLst>
          </p:cNvPr>
          <p:cNvSpPr>
            <a:spLocks noGrp="1"/>
          </p:cNvSpPr>
          <p:nvPr>
            <p:ph idx="1"/>
          </p:nvPr>
        </p:nvSpPr>
        <p:spPr/>
        <p:txBody>
          <a:bodyPr/>
          <a:lstStyle/>
          <a:p>
            <a:r>
              <a:rPr kumimoji="1" lang="zh-CN" altLang="en-US" dirty="0"/>
              <a:t>代码讲解</a:t>
            </a:r>
            <a:br>
              <a:rPr kumimoji="1" lang="en-US" altLang="zh-CN" dirty="0"/>
            </a:br>
            <a:br>
              <a:rPr kumimoji="1" lang="en-US" altLang="zh-CN" dirty="0"/>
            </a:br>
            <a:r>
              <a:rPr kumimoji="1" lang="zh-CN" altLang="en-US" dirty="0"/>
              <a:t>代码见数据魔术师公众号</a:t>
            </a:r>
            <a:br>
              <a:rPr kumimoji="1" lang="en-US" altLang="zh-CN" dirty="0"/>
            </a:br>
            <a:r>
              <a:rPr lang="zh-CN" altLang="en-US" dirty="0"/>
              <a:t>运筹学教学</a:t>
            </a:r>
            <a:r>
              <a:rPr lang="en-US" altLang="zh-CN" dirty="0"/>
              <a:t>|</a:t>
            </a:r>
            <a:r>
              <a:rPr lang="zh-CN" altLang="en-US" dirty="0"/>
              <a:t>分支定界法解带时间窗的车辆路径规划问题（附代码及详细注释）</a:t>
            </a:r>
            <a:br>
              <a:rPr kumimoji="1" lang="en-US" altLang="zh-CN" dirty="0"/>
            </a:b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https://mp.weixin.qq.com/s/_AwEYJylTeAcwC2W5jIjQw</a:t>
            </a:r>
            <a:endParaRPr kumimoji="1" lang="en-US" altLang="zh-CN" dirty="0">
              <a:solidFill>
                <a:schemeClr val="bg1">
                  <a:lumMod val="50000"/>
                </a:schemeClr>
              </a:solidFill>
            </a:endParaRPr>
          </a:p>
          <a:p>
            <a:endParaRPr kumimoji="1" lang="en-US" altLang="zh-CN" dirty="0"/>
          </a:p>
          <a:p>
            <a:r>
              <a:rPr kumimoji="1" lang="zh-CN" altLang="en-US" dirty="0"/>
              <a:t>建模是流模型，即决策变量是</a:t>
            </a:r>
            <a:r>
              <a:rPr kumimoji="1" lang="en-US" altLang="zh-CN" dirty="0" err="1"/>
              <a:t>x_ij</a:t>
            </a:r>
            <a:r>
              <a:rPr kumimoji="1" lang="zh-CN" altLang="en-US" dirty="0"/>
              <a:t>，先在</a:t>
            </a:r>
            <a:r>
              <a:rPr kumimoji="1" lang="en-US" altLang="zh-CN" dirty="0"/>
              <a:t>LP</a:t>
            </a:r>
            <a:r>
              <a:rPr kumimoji="1" lang="zh-CN" altLang="en-US" dirty="0"/>
              <a:t>中将决策变量松弛成</a:t>
            </a:r>
            <a:r>
              <a:rPr kumimoji="1" lang="en-US" altLang="zh-CN" dirty="0"/>
              <a:t>[0,1]</a:t>
            </a:r>
            <a:r>
              <a:rPr kumimoji="1" lang="zh-CN" altLang="en-US" dirty="0"/>
              <a:t>，然后对非整数的</a:t>
            </a:r>
            <a:r>
              <a:rPr kumimoji="1" lang="en-US" altLang="zh-CN" dirty="0" err="1"/>
              <a:t>x_ij</a:t>
            </a:r>
            <a:r>
              <a:rPr kumimoji="1" lang="zh-CN" altLang="en-US" dirty="0"/>
              <a:t>进行分支，直至全部都变为整数变量</a:t>
            </a:r>
          </a:p>
        </p:txBody>
      </p:sp>
      <p:sp>
        <p:nvSpPr>
          <p:cNvPr id="3" name="标题 2">
            <a:extLst>
              <a:ext uri="{FF2B5EF4-FFF2-40B4-BE49-F238E27FC236}">
                <a16:creationId xmlns:a16="http://schemas.microsoft.com/office/drawing/2014/main" id="{0C44138E-B183-124F-892A-B808677181FC}"/>
              </a:ext>
            </a:extLst>
          </p:cNvPr>
          <p:cNvSpPr>
            <a:spLocks noGrp="1"/>
          </p:cNvSpPr>
          <p:nvPr>
            <p:ph type="title"/>
          </p:nvPr>
        </p:nvSpPr>
        <p:spPr/>
        <p:txBody>
          <a:bodyPr/>
          <a:lstStyle/>
          <a:p>
            <a:r>
              <a:rPr kumimoji="1" lang="en-US" altLang="zh-CN" dirty="0"/>
              <a:t>VRPTW</a:t>
            </a:r>
            <a:r>
              <a:rPr kumimoji="1" lang="zh-CN" altLang="en-US" dirty="0"/>
              <a:t>单纯的</a:t>
            </a:r>
            <a:r>
              <a:rPr kumimoji="1" lang="en-US" altLang="zh-CN" dirty="0"/>
              <a:t>B&amp;B</a:t>
            </a:r>
            <a:r>
              <a:rPr kumimoji="1" lang="zh-CN" altLang="en-US" dirty="0"/>
              <a:t> </a:t>
            </a:r>
          </a:p>
        </p:txBody>
      </p:sp>
      <p:sp>
        <p:nvSpPr>
          <p:cNvPr id="4" name="页脚占位符 3">
            <a:extLst>
              <a:ext uri="{FF2B5EF4-FFF2-40B4-BE49-F238E27FC236}">
                <a16:creationId xmlns:a16="http://schemas.microsoft.com/office/drawing/2014/main" id="{D0C71D7C-8897-5B42-8A34-9053B9C6978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201C0B3-A10F-C747-9118-BA486B3355F5}"/>
              </a:ext>
            </a:extLst>
          </p:cNvPr>
          <p:cNvSpPr>
            <a:spLocks noGrp="1"/>
          </p:cNvSpPr>
          <p:nvPr>
            <p:ph type="sldNum" sz="quarter" idx="12"/>
          </p:nvPr>
        </p:nvSpPr>
        <p:spPr/>
        <p:txBody>
          <a:bodyPr/>
          <a:lstStyle/>
          <a:p>
            <a:pPr>
              <a:defRPr/>
            </a:pPr>
            <a:fld id="{5BC7FEBF-A170-470C-A369-F0D066FB58E5}" type="slidenum">
              <a:rPr lang="en-US" smtClean="0"/>
              <a:pPr>
                <a:defRPr/>
              </a:pPr>
              <a:t>21</a:t>
            </a:fld>
            <a:endParaRPr lang="en-US"/>
          </a:p>
        </p:txBody>
      </p:sp>
      <p:sp>
        <p:nvSpPr>
          <p:cNvPr id="6" name="日期占位符 5">
            <a:extLst>
              <a:ext uri="{FF2B5EF4-FFF2-40B4-BE49-F238E27FC236}">
                <a16:creationId xmlns:a16="http://schemas.microsoft.com/office/drawing/2014/main" id="{317C8466-FEDB-1C4C-912E-11B4EBE9D291}"/>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2026973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B012F2-A1C7-5E4C-B01C-CDCFCBB7039D}"/>
              </a:ext>
            </a:extLst>
          </p:cNvPr>
          <p:cNvSpPr>
            <a:spLocks noGrp="1"/>
          </p:cNvSpPr>
          <p:nvPr>
            <p:ph idx="1"/>
          </p:nvPr>
        </p:nvSpPr>
        <p:spPr/>
        <p:txBody>
          <a:bodyPr/>
          <a:lstStyle/>
          <a:p>
            <a:r>
              <a:rPr kumimoji="1" lang="zh-CN" altLang="en-US" dirty="0"/>
              <a:t>建模变为集合覆盖模型</a:t>
            </a:r>
            <a:endParaRPr kumimoji="1" lang="en-US" altLang="zh-CN" dirty="0"/>
          </a:p>
          <a:p>
            <a:r>
              <a:rPr kumimoji="1" lang="zh-CN" altLang="en-US" dirty="0">
                <a:solidFill>
                  <a:srgbClr val="00B050"/>
                </a:solidFill>
              </a:rPr>
              <a:t>绿色框</a:t>
            </a:r>
          </a:p>
        </p:txBody>
      </p:sp>
      <p:sp>
        <p:nvSpPr>
          <p:cNvPr id="3" name="标题 2">
            <a:extLst>
              <a:ext uri="{FF2B5EF4-FFF2-40B4-BE49-F238E27FC236}">
                <a16:creationId xmlns:a16="http://schemas.microsoft.com/office/drawing/2014/main" id="{553785EA-D1D4-7645-B78A-F87EAFDD32ED}"/>
              </a:ext>
            </a:extLst>
          </p:cNvPr>
          <p:cNvSpPr>
            <a:spLocks noGrp="1"/>
          </p:cNvSpPr>
          <p:nvPr>
            <p:ph type="title"/>
          </p:nvPr>
        </p:nvSpPr>
        <p:spPr/>
        <p:txBody>
          <a:bodyPr/>
          <a:lstStyle/>
          <a:p>
            <a:r>
              <a:rPr kumimoji="1" lang="en-US" altLang="zh-CN" dirty="0"/>
              <a:t>BPC</a:t>
            </a:r>
            <a:endParaRPr kumimoji="1" lang="zh-CN" altLang="en-US" dirty="0"/>
          </a:p>
        </p:txBody>
      </p:sp>
      <p:sp>
        <p:nvSpPr>
          <p:cNvPr id="4" name="页脚占位符 3">
            <a:extLst>
              <a:ext uri="{FF2B5EF4-FFF2-40B4-BE49-F238E27FC236}">
                <a16:creationId xmlns:a16="http://schemas.microsoft.com/office/drawing/2014/main" id="{F9C4A31E-762D-9241-A318-7B9D9A7683A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F44F2B4E-FB36-0A41-A635-EB791D90E512}"/>
              </a:ext>
            </a:extLst>
          </p:cNvPr>
          <p:cNvSpPr>
            <a:spLocks noGrp="1"/>
          </p:cNvSpPr>
          <p:nvPr>
            <p:ph type="sldNum" sz="quarter" idx="12"/>
          </p:nvPr>
        </p:nvSpPr>
        <p:spPr/>
        <p:txBody>
          <a:bodyPr/>
          <a:lstStyle/>
          <a:p>
            <a:pPr>
              <a:defRPr/>
            </a:pPr>
            <a:fld id="{5BC7FEBF-A170-470C-A369-F0D066FB58E5}" type="slidenum">
              <a:rPr lang="en-US" smtClean="0"/>
              <a:pPr>
                <a:defRPr/>
              </a:pPr>
              <a:t>22</a:t>
            </a:fld>
            <a:endParaRPr lang="en-US"/>
          </a:p>
        </p:txBody>
      </p:sp>
      <p:sp>
        <p:nvSpPr>
          <p:cNvPr id="6" name="日期占位符 5">
            <a:extLst>
              <a:ext uri="{FF2B5EF4-FFF2-40B4-BE49-F238E27FC236}">
                <a16:creationId xmlns:a16="http://schemas.microsoft.com/office/drawing/2014/main" id="{5213A6A4-E38C-6847-8E4C-F2EE01D9121B}"/>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85C098DC-9762-274B-BEF0-B57A99FADA79}"/>
              </a:ext>
            </a:extLst>
          </p:cNvPr>
          <p:cNvPicPr>
            <a:picLocks noChangeAspect="1"/>
          </p:cNvPicPr>
          <p:nvPr/>
        </p:nvPicPr>
        <p:blipFill>
          <a:blip r:embed="rId2"/>
          <a:stretch>
            <a:fillRect/>
          </a:stretch>
        </p:blipFill>
        <p:spPr>
          <a:xfrm>
            <a:off x="1991544" y="1916832"/>
            <a:ext cx="7702845" cy="4283580"/>
          </a:xfrm>
          <a:prstGeom prst="rect">
            <a:avLst/>
          </a:prstGeom>
        </p:spPr>
      </p:pic>
    </p:spTree>
    <p:extLst>
      <p:ext uri="{BB962C8B-B14F-4D97-AF65-F5344CB8AC3E}">
        <p14:creationId xmlns:p14="http://schemas.microsoft.com/office/powerpoint/2010/main" val="1755390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679A554-3BD3-BA40-BBBD-CF44F37F988B}"/>
              </a:ext>
            </a:extLst>
          </p:cNvPr>
          <p:cNvSpPr>
            <a:spLocks noGrp="1"/>
          </p:cNvSpPr>
          <p:nvPr>
            <p:ph idx="1"/>
          </p:nvPr>
        </p:nvSpPr>
        <p:spPr/>
        <p:txBody>
          <a:bodyPr/>
          <a:lstStyle/>
          <a:p>
            <a:r>
              <a:rPr lang="zh-CN" altLang="en" dirty="0"/>
              <a:t>整体</a:t>
            </a:r>
            <a:r>
              <a:rPr lang="zh-CN" altLang="en-US" dirty="0"/>
              <a:t>框架：</a:t>
            </a:r>
            <a:r>
              <a:rPr lang="en" altLang="zh-CN" dirty="0"/>
              <a:t>Run</a:t>
            </a:r>
            <a:r>
              <a:rPr lang="en-US" altLang="zh-CN" dirty="0"/>
              <a:t>.main()</a:t>
            </a:r>
          </a:p>
          <a:p>
            <a:r>
              <a:rPr lang="zh-CN" altLang="en" dirty="0"/>
              <a:t>分支</a:t>
            </a:r>
            <a:r>
              <a:rPr lang="zh-CN" altLang="en-US" dirty="0"/>
              <a:t>框架：</a:t>
            </a:r>
            <a:r>
              <a:rPr lang="en" altLang="zh-CN" dirty="0"/>
              <a:t>Tree</a:t>
            </a:r>
            <a:r>
              <a:rPr lang="en-US" altLang="zh-CN" dirty="0"/>
              <a:t>.solve()</a:t>
            </a:r>
          </a:p>
          <a:p>
            <a:pPr lvl="1"/>
            <a:r>
              <a:rPr lang="zh-CN" altLang="en-US" dirty="0"/>
              <a:t>最佳优先</a:t>
            </a:r>
            <a:endParaRPr lang="en-US" altLang="zh-CN" dirty="0"/>
          </a:p>
          <a:p>
            <a:pPr lvl="1"/>
            <a:r>
              <a:rPr lang="zh-CN" altLang="en-US" dirty="0"/>
              <a:t>深度优先</a:t>
            </a:r>
            <a:endParaRPr lang="en-US" altLang="zh-CN" dirty="0"/>
          </a:p>
          <a:p>
            <a:pPr lvl="1"/>
            <a:r>
              <a:rPr lang="zh-CN" altLang="en-US" dirty="0"/>
              <a:t>广度优先</a:t>
            </a:r>
            <a:endParaRPr lang="en-US" altLang="zh-CN" dirty="0"/>
          </a:p>
          <a:p>
            <a:r>
              <a:rPr kumimoji="1" lang="zh-CN" altLang="en-US" dirty="0"/>
              <a:t>分支策略：</a:t>
            </a:r>
            <a:r>
              <a:rPr kumimoji="1" lang="en-US" altLang="zh-CN" dirty="0" err="1"/>
              <a:t>Branch.branch</a:t>
            </a:r>
            <a:r>
              <a:rPr kumimoji="1" lang="en-US" altLang="zh-CN" dirty="0"/>
              <a:t>()</a:t>
            </a:r>
            <a:endParaRPr kumimoji="1" lang="zh-CN" altLang="en-US" dirty="0"/>
          </a:p>
        </p:txBody>
      </p:sp>
      <p:sp>
        <p:nvSpPr>
          <p:cNvPr id="3" name="标题 2">
            <a:extLst>
              <a:ext uri="{FF2B5EF4-FFF2-40B4-BE49-F238E27FC236}">
                <a16:creationId xmlns:a16="http://schemas.microsoft.com/office/drawing/2014/main" id="{E4F3C52A-F9DC-0C41-9D81-F8D7A5A1E754}"/>
              </a:ext>
            </a:extLst>
          </p:cNvPr>
          <p:cNvSpPr>
            <a:spLocks noGrp="1"/>
          </p:cNvSpPr>
          <p:nvPr>
            <p:ph type="title"/>
          </p:nvPr>
        </p:nvSpPr>
        <p:spPr/>
        <p:txBody>
          <a:bodyPr/>
          <a:lstStyle/>
          <a:p>
            <a:r>
              <a:rPr kumimoji="1" lang="zh-CN" altLang="en-US" dirty="0"/>
              <a:t>代码讲解</a:t>
            </a:r>
          </a:p>
        </p:txBody>
      </p:sp>
      <p:sp>
        <p:nvSpPr>
          <p:cNvPr id="4" name="页脚占位符 3">
            <a:extLst>
              <a:ext uri="{FF2B5EF4-FFF2-40B4-BE49-F238E27FC236}">
                <a16:creationId xmlns:a16="http://schemas.microsoft.com/office/drawing/2014/main" id="{D8D03C51-26FA-7B40-9419-B68C6338570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3BC2DED-5D8E-F34C-8902-EA686A075565}"/>
              </a:ext>
            </a:extLst>
          </p:cNvPr>
          <p:cNvSpPr>
            <a:spLocks noGrp="1"/>
          </p:cNvSpPr>
          <p:nvPr>
            <p:ph type="sldNum" sz="quarter" idx="12"/>
          </p:nvPr>
        </p:nvSpPr>
        <p:spPr/>
        <p:txBody>
          <a:bodyPr/>
          <a:lstStyle/>
          <a:p>
            <a:pPr>
              <a:defRPr/>
            </a:pPr>
            <a:fld id="{5BC7FEBF-A170-470C-A369-F0D066FB58E5}" type="slidenum">
              <a:rPr lang="en-US" smtClean="0"/>
              <a:pPr>
                <a:defRPr/>
              </a:pPr>
              <a:t>23</a:t>
            </a:fld>
            <a:endParaRPr lang="en-US"/>
          </a:p>
        </p:txBody>
      </p:sp>
      <p:sp>
        <p:nvSpPr>
          <p:cNvPr id="6" name="日期占位符 5">
            <a:extLst>
              <a:ext uri="{FF2B5EF4-FFF2-40B4-BE49-F238E27FC236}">
                <a16:creationId xmlns:a16="http://schemas.microsoft.com/office/drawing/2014/main" id="{20DE519D-E90D-E742-A04F-0EB78B3264EE}"/>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7" name="文本框 6">
            <a:extLst>
              <a:ext uri="{FF2B5EF4-FFF2-40B4-BE49-F238E27FC236}">
                <a16:creationId xmlns:a16="http://schemas.microsoft.com/office/drawing/2014/main" id="{D9A0E04B-BC03-5045-8466-7E26891303F6}"/>
              </a:ext>
            </a:extLst>
          </p:cNvPr>
          <p:cNvSpPr txBox="1"/>
          <p:nvPr/>
        </p:nvSpPr>
        <p:spPr>
          <a:xfrm>
            <a:off x="363767" y="5884322"/>
            <a:ext cx="11290877" cy="400110"/>
          </a:xfrm>
          <a:prstGeom prst="rect">
            <a:avLst/>
          </a:prstGeom>
          <a:noFill/>
        </p:spPr>
        <p:txBody>
          <a:bodyPr wrap="square" rtlCol="0">
            <a:spAutoFit/>
          </a:bodyPr>
          <a:lstStyle/>
          <a:p>
            <a:r>
              <a:rPr lang="en" altLang="zh-CN" sz="1000" dirty="0"/>
              <a:t>J. Li, H. Qin, R. Baldacci, and W. Zhu, “Branch-and-price-and-cut for the synchronized vehicle routing problem</a:t>
            </a:r>
            <a:r>
              <a:rPr lang="zh-CN" altLang="en-US" sz="1000" dirty="0"/>
              <a:t> </a:t>
            </a:r>
            <a:r>
              <a:rPr lang="en" altLang="zh-CN" sz="1000" dirty="0"/>
              <a:t>with</a:t>
            </a:r>
            <a:r>
              <a:rPr lang="zh-CN" altLang="en-US" sz="1000" dirty="0"/>
              <a:t> </a:t>
            </a:r>
            <a:r>
              <a:rPr lang="en" altLang="zh-CN" sz="1000" dirty="0"/>
              <a:t>split delivery, proportional service time and multiple time windows,” </a:t>
            </a:r>
          </a:p>
          <a:p>
            <a:r>
              <a:rPr lang="en" altLang="zh-CN" sz="1000" i="1" dirty="0"/>
              <a:t>Transportation Research Part E: Logistics and Transportation Review</a:t>
            </a:r>
            <a:r>
              <a:rPr lang="en" altLang="zh-CN" sz="1000" dirty="0"/>
              <a:t>, vol. 140, p. 101955, Aug. 2020, </a:t>
            </a:r>
            <a:r>
              <a:rPr lang="en" altLang="zh-CN" sz="1000" dirty="0" err="1"/>
              <a:t>doi</a:t>
            </a:r>
            <a:r>
              <a:rPr lang="en" altLang="zh-CN" sz="1000" dirty="0"/>
              <a:t>: </a:t>
            </a:r>
            <a:r>
              <a:rPr lang="en" altLang="zh-CN" sz="1000" dirty="0">
                <a:hlinkClick r:id="rId2"/>
              </a:rPr>
              <a:t>10.1016/j.tre.2020.101955</a:t>
            </a:r>
            <a:r>
              <a:rPr lang="en" altLang="zh-CN" sz="1000" dirty="0"/>
              <a:t>.</a:t>
            </a:r>
            <a:endParaRPr lang="en" altLang="zh-CN" sz="1000" dirty="0">
              <a:effectLst/>
            </a:endParaRPr>
          </a:p>
        </p:txBody>
      </p:sp>
    </p:spTree>
    <p:extLst>
      <p:ext uri="{BB962C8B-B14F-4D97-AF65-F5344CB8AC3E}">
        <p14:creationId xmlns:p14="http://schemas.microsoft.com/office/powerpoint/2010/main" val="1474450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048010-FE1F-D34B-B9AE-F9E82148212B}"/>
              </a:ext>
            </a:extLst>
          </p:cNvPr>
          <p:cNvSpPr>
            <a:spLocks noGrp="1"/>
          </p:cNvSpPr>
          <p:nvPr>
            <p:ph idx="1"/>
          </p:nvPr>
        </p:nvSpPr>
        <p:spPr>
          <a:xfrm>
            <a:off x="421207" y="1115825"/>
            <a:ext cx="11176000" cy="4041367"/>
          </a:xfrm>
        </p:spPr>
        <p:txBody>
          <a:bodyPr/>
          <a:lstStyle/>
          <a:p>
            <a:r>
              <a:rPr kumimoji="1" lang="zh-CN" altLang="en-US" dirty="0"/>
              <a:t>根据使用的车辆总数进行分支</a:t>
            </a:r>
            <a:endParaRPr kumimoji="1" lang="en-US" altLang="zh-CN" dirty="0"/>
          </a:p>
          <a:p>
            <a:r>
              <a:rPr kumimoji="1" lang="zh-CN" altLang="en-US" dirty="0"/>
              <a:t>根据访问每个客户的车辆数进行分支</a:t>
            </a:r>
            <a:endParaRPr kumimoji="1" lang="en-US" altLang="zh-CN" dirty="0"/>
          </a:p>
          <a:p>
            <a:r>
              <a:rPr kumimoji="1" lang="zh-CN" altLang="en-US" dirty="0"/>
              <a:t>根据两个客户之间的车辆流总和进行分支</a:t>
            </a:r>
            <a:endParaRPr kumimoji="1" lang="en-US" altLang="zh-CN" dirty="0"/>
          </a:p>
          <a:p>
            <a:r>
              <a:rPr kumimoji="1" lang="zh-CN" altLang="en-US" dirty="0"/>
              <a:t>根据连续三个客户之间的车辆流总和进行分支</a:t>
            </a:r>
            <a:endParaRPr kumimoji="1" lang="en-US" altLang="zh-CN" dirty="0"/>
          </a:p>
          <a:p>
            <a:pPr marL="0" indent="0">
              <a:buNone/>
            </a:pPr>
            <a:endParaRPr kumimoji="1" lang="en-US" altLang="zh-CN" dirty="0"/>
          </a:p>
          <a:p>
            <a:r>
              <a:rPr kumimoji="1" lang="zh-CN" altLang="en-US" dirty="0"/>
              <a:t>根据每个时间窗被选择的次数进行分支（用分支来处理难约束）</a:t>
            </a:r>
            <a:endParaRPr kumimoji="1" lang="en-US" altLang="zh-CN" dirty="0"/>
          </a:p>
        </p:txBody>
      </p:sp>
      <p:sp>
        <p:nvSpPr>
          <p:cNvPr id="3" name="标题 2">
            <a:extLst>
              <a:ext uri="{FF2B5EF4-FFF2-40B4-BE49-F238E27FC236}">
                <a16:creationId xmlns:a16="http://schemas.microsoft.com/office/drawing/2014/main" id="{3DB147E7-40E1-204C-8BFF-171B1040711B}"/>
              </a:ext>
            </a:extLst>
          </p:cNvPr>
          <p:cNvSpPr>
            <a:spLocks noGrp="1"/>
          </p:cNvSpPr>
          <p:nvPr>
            <p:ph type="title"/>
          </p:nvPr>
        </p:nvSpPr>
        <p:spPr/>
        <p:txBody>
          <a:bodyPr/>
          <a:lstStyle/>
          <a:p>
            <a:r>
              <a:rPr kumimoji="1" lang="zh-CN" altLang="en-US" dirty="0"/>
              <a:t>分支策略 </a:t>
            </a:r>
            <a:r>
              <a:rPr kumimoji="1" lang="en-US" altLang="zh-CN" dirty="0"/>
              <a:t>6.3</a:t>
            </a:r>
            <a:r>
              <a:rPr kumimoji="1" lang="zh-CN" altLang="en-US" dirty="0"/>
              <a:t>节</a:t>
            </a:r>
          </a:p>
        </p:txBody>
      </p:sp>
      <p:sp>
        <p:nvSpPr>
          <p:cNvPr id="4" name="页脚占位符 3">
            <a:extLst>
              <a:ext uri="{FF2B5EF4-FFF2-40B4-BE49-F238E27FC236}">
                <a16:creationId xmlns:a16="http://schemas.microsoft.com/office/drawing/2014/main" id="{92BC54EA-7C61-A840-8A1C-592874FD0263}"/>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46313CFF-F9E0-F342-84F0-4B227AF4657B}"/>
              </a:ext>
            </a:extLst>
          </p:cNvPr>
          <p:cNvSpPr>
            <a:spLocks noGrp="1"/>
          </p:cNvSpPr>
          <p:nvPr>
            <p:ph type="sldNum" sz="quarter" idx="12"/>
          </p:nvPr>
        </p:nvSpPr>
        <p:spPr/>
        <p:txBody>
          <a:bodyPr/>
          <a:lstStyle/>
          <a:p>
            <a:pPr>
              <a:defRPr/>
            </a:pPr>
            <a:fld id="{5BC7FEBF-A170-470C-A369-F0D066FB58E5}" type="slidenum">
              <a:rPr lang="en-US" smtClean="0"/>
              <a:pPr>
                <a:defRPr/>
              </a:pPr>
              <a:t>24</a:t>
            </a:fld>
            <a:endParaRPr lang="en-US"/>
          </a:p>
        </p:txBody>
      </p:sp>
      <p:sp>
        <p:nvSpPr>
          <p:cNvPr id="6" name="日期占位符 5">
            <a:extLst>
              <a:ext uri="{FF2B5EF4-FFF2-40B4-BE49-F238E27FC236}">
                <a16:creationId xmlns:a16="http://schemas.microsoft.com/office/drawing/2014/main" id="{FA42CB25-A324-714F-8EFE-6C645D67E3B9}"/>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3353645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66FF36F-9B64-D544-AC5E-7AE01F338AAB}"/>
              </a:ext>
            </a:extLst>
          </p:cNvPr>
          <p:cNvSpPr>
            <a:spLocks noGrp="1"/>
          </p:cNvSpPr>
          <p:nvPr>
            <p:ph type="title"/>
          </p:nvPr>
        </p:nvSpPr>
        <p:spPr/>
        <p:txBody>
          <a:bodyPr/>
          <a:lstStyle/>
          <a:p>
            <a:r>
              <a:rPr kumimoji="1" lang="zh-CN" altLang="en-US" dirty="0"/>
              <a:t>根据使用的车辆总数进行分支</a:t>
            </a:r>
            <a:endParaRPr kumimoji="1" lang="en-US" altLang="zh-CN" dirty="0"/>
          </a:p>
        </p:txBody>
      </p:sp>
      <p:sp>
        <p:nvSpPr>
          <p:cNvPr id="4" name="页脚占位符 3">
            <a:extLst>
              <a:ext uri="{FF2B5EF4-FFF2-40B4-BE49-F238E27FC236}">
                <a16:creationId xmlns:a16="http://schemas.microsoft.com/office/drawing/2014/main" id="{8D826654-C0D3-8D41-A78C-F2F5088459C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90EFAE1-AA8C-B240-B459-0EB746C20B2E}"/>
              </a:ext>
            </a:extLst>
          </p:cNvPr>
          <p:cNvSpPr>
            <a:spLocks noGrp="1"/>
          </p:cNvSpPr>
          <p:nvPr>
            <p:ph type="sldNum" sz="quarter" idx="12"/>
          </p:nvPr>
        </p:nvSpPr>
        <p:spPr/>
        <p:txBody>
          <a:bodyPr/>
          <a:lstStyle/>
          <a:p>
            <a:pPr>
              <a:defRPr/>
            </a:pPr>
            <a:fld id="{5BC7FEBF-A170-470C-A369-F0D066FB58E5}" type="slidenum">
              <a:rPr lang="en-US" smtClean="0"/>
              <a:pPr>
                <a:defRPr/>
              </a:pPr>
              <a:t>25</a:t>
            </a:fld>
            <a:endParaRPr lang="en-US"/>
          </a:p>
        </p:txBody>
      </p:sp>
      <p:sp>
        <p:nvSpPr>
          <p:cNvPr id="6" name="日期占位符 5">
            <a:extLst>
              <a:ext uri="{FF2B5EF4-FFF2-40B4-BE49-F238E27FC236}">
                <a16:creationId xmlns:a16="http://schemas.microsoft.com/office/drawing/2014/main" id="{452945B2-7095-6644-B261-A75B8A349A0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1" name="内容占位符 1">
            <a:extLst>
              <a:ext uri="{FF2B5EF4-FFF2-40B4-BE49-F238E27FC236}">
                <a16:creationId xmlns:a16="http://schemas.microsoft.com/office/drawing/2014/main" id="{506DC689-8456-F04D-9BCD-F6CBF2833E91}"/>
              </a:ext>
            </a:extLst>
          </p:cNvPr>
          <p:cNvSpPr>
            <a:spLocks noGrp="1"/>
          </p:cNvSpPr>
          <p:nvPr>
            <p:ph idx="1"/>
          </p:nvPr>
        </p:nvSpPr>
        <p:spPr>
          <a:xfrm>
            <a:off x="421207" y="1115825"/>
            <a:ext cx="11176000" cy="4968552"/>
          </a:xfrm>
        </p:spPr>
        <p:txBody>
          <a:bodyPr/>
          <a:lstStyle/>
          <a:p>
            <a:r>
              <a:rPr lang="zh-CN" altLang="en-US" dirty="0"/>
              <a:t>代码讲解</a:t>
            </a:r>
            <a:endParaRPr lang="en-US" altLang="zh-CN" dirty="0"/>
          </a:p>
          <a:p>
            <a:endParaRPr lang="en-US" altLang="zh-CN" dirty="0"/>
          </a:p>
          <a:p>
            <a:r>
              <a:rPr lang="en-US" altLang="zh-CN" dirty="0"/>
              <a:t>Branch.</a:t>
            </a:r>
            <a:r>
              <a:rPr lang="en" altLang="zh-CN" dirty="0" err="1"/>
              <a:t>fraction_vehicle</a:t>
            </a:r>
            <a:r>
              <a:rPr lang="en" altLang="zh-CN" dirty="0"/>
              <a:t>()</a:t>
            </a:r>
          </a:p>
          <a:p>
            <a:r>
              <a:rPr lang="en-US" altLang="zh-CN" dirty="0"/>
              <a:t>Branch.</a:t>
            </a:r>
            <a:r>
              <a:rPr lang="en" altLang="zh-CN" dirty="0" err="1"/>
              <a:t>branch_vehicle</a:t>
            </a:r>
            <a:r>
              <a:rPr lang="en" altLang="zh-CN" dirty="0"/>
              <a:t>()</a:t>
            </a:r>
            <a:endParaRPr lang="en-US" altLang="zh-CN" dirty="0"/>
          </a:p>
        </p:txBody>
      </p:sp>
    </p:spTree>
    <p:extLst>
      <p:ext uri="{BB962C8B-B14F-4D97-AF65-F5344CB8AC3E}">
        <p14:creationId xmlns:p14="http://schemas.microsoft.com/office/powerpoint/2010/main" val="1303809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28B924-5702-C443-B77E-8D8B87A5A8A9}"/>
              </a:ext>
            </a:extLst>
          </p:cNvPr>
          <p:cNvSpPr>
            <a:spLocks noGrp="1"/>
          </p:cNvSpPr>
          <p:nvPr>
            <p:ph idx="1"/>
          </p:nvPr>
        </p:nvSpPr>
        <p:spPr/>
        <p:txBody>
          <a:bodyPr/>
          <a:lstStyle/>
          <a:p>
            <a:r>
              <a:rPr kumimoji="1" lang="zh-CN" altLang="en-US" dirty="0"/>
              <a:t>代码讲解</a:t>
            </a:r>
            <a:endParaRPr kumimoji="1" lang="en-US" altLang="zh-CN" dirty="0"/>
          </a:p>
          <a:p>
            <a:endParaRPr kumimoji="1" lang="en-US" altLang="zh-CN" dirty="0"/>
          </a:p>
          <a:p>
            <a:r>
              <a:rPr kumimoji="1" lang="zh-CN" altLang="en-US" dirty="0"/>
              <a:t>用分支来处理难约束</a:t>
            </a:r>
            <a:endParaRPr lang="en-US" altLang="zh-CN" dirty="0"/>
          </a:p>
          <a:p>
            <a:r>
              <a:rPr lang="en-US" altLang="zh-CN" dirty="0"/>
              <a:t>Branch.</a:t>
            </a:r>
            <a:r>
              <a:rPr lang="en" altLang="zh-CN" dirty="0" err="1"/>
              <a:t>fraction_window</a:t>
            </a:r>
            <a:r>
              <a:rPr lang="en" altLang="zh-CN" dirty="0"/>
              <a:t>()</a:t>
            </a:r>
          </a:p>
          <a:p>
            <a:r>
              <a:rPr lang="en-US" altLang="zh-CN" dirty="0"/>
              <a:t>Branch.</a:t>
            </a:r>
            <a:r>
              <a:rPr lang="en" altLang="zh-CN" dirty="0" err="1"/>
              <a:t>branch_window</a:t>
            </a:r>
            <a:r>
              <a:rPr lang="en" altLang="zh-CN" dirty="0"/>
              <a:t>()</a:t>
            </a:r>
            <a:endParaRPr lang="en-US" altLang="zh-CN" dirty="0"/>
          </a:p>
        </p:txBody>
      </p:sp>
      <p:sp>
        <p:nvSpPr>
          <p:cNvPr id="3" name="标题 2">
            <a:extLst>
              <a:ext uri="{FF2B5EF4-FFF2-40B4-BE49-F238E27FC236}">
                <a16:creationId xmlns:a16="http://schemas.microsoft.com/office/drawing/2014/main" id="{3AAE8D2F-C972-0F4C-BF1A-8018193C83F5}"/>
              </a:ext>
            </a:extLst>
          </p:cNvPr>
          <p:cNvSpPr>
            <a:spLocks noGrp="1"/>
          </p:cNvSpPr>
          <p:nvPr>
            <p:ph type="title"/>
          </p:nvPr>
        </p:nvSpPr>
        <p:spPr/>
        <p:txBody>
          <a:bodyPr/>
          <a:lstStyle/>
          <a:p>
            <a:r>
              <a:rPr kumimoji="1" lang="zh-CN" altLang="en-US" dirty="0"/>
              <a:t>根据每个时间窗被选择的次数进行分支</a:t>
            </a:r>
            <a:endParaRPr kumimoji="1" lang="en-US" altLang="zh-CN" dirty="0"/>
          </a:p>
        </p:txBody>
      </p:sp>
      <p:sp>
        <p:nvSpPr>
          <p:cNvPr id="4" name="页脚占位符 3">
            <a:extLst>
              <a:ext uri="{FF2B5EF4-FFF2-40B4-BE49-F238E27FC236}">
                <a16:creationId xmlns:a16="http://schemas.microsoft.com/office/drawing/2014/main" id="{5AF5455B-FC1F-E745-97BE-45EE7101164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E6C9D337-257F-0446-B6AB-312FA3EB354E}"/>
              </a:ext>
            </a:extLst>
          </p:cNvPr>
          <p:cNvSpPr>
            <a:spLocks noGrp="1"/>
          </p:cNvSpPr>
          <p:nvPr>
            <p:ph type="sldNum" sz="quarter" idx="12"/>
          </p:nvPr>
        </p:nvSpPr>
        <p:spPr/>
        <p:txBody>
          <a:bodyPr/>
          <a:lstStyle/>
          <a:p>
            <a:pPr>
              <a:defRPr/>
            </a:pPr>
            <a:fld id="{5BC7FEBF-A170-470C-A369-F0D066FB58E5}" type="slidenum">
              <a:rPr lang="en-US" smtClean="0"/>
              <a:pPr>
                <a:defRPr/>
              </a:pPr>
              <a:t>26</a:t>
            </a:fld>
            <a:endParaRPr lang="en-US"/>
          </a:p>
        </p:txBody>
      </p:sp>
      <p:sp>
        <p:nvSpPr>
          <p:cNvPr id="6" name="日期占位符 5">
            <a:extLst>
              <a:ext uri="{FF2B5EF4-FFF2-40B4-BE49-F238E27FC236}">
                <a16:creationId xmlns:a16="http://schemas.microsoft.com/office/drawing/2014/main" id="{06A73E38-BDD0-C34E-888A-26DF5490CD7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3975099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AE2F7-1ED8-6A48-9891-153A79120C3D}"/>
              </a:ext>
            </a:extLst>
          </p:cNvPr>
          <p:cNvSpPr>
            <a:spLocks noGrp="1"/>
          </p:cNvSpPr>
          <p:nvPr>
            <p:ph type="ctrTitle"/>
          </p:nvPr>
        </p:nvSpPr>
        <p:spPr>
          <a:xfrm>
            <a:off x="839416" y="1340768"/>
            <a:ext cx="10363200" cy="910208"/>
          </a:xfrm>
        </p:spPr>
        <p:txBody>
          <a:bodyPr/>
          <a:lstStyle/>
          <a:p>
            <a:r>
              <a:rPr kumimoji="1" lang="en-US" altLang="zh-CN" dirty="0"/>
              <a:t>P</a:t>
            </a:r>
            <a:r>
              <a:rPr kumimoji="1" lang="en" altLang="zh-CN" dirty="0"/>
              <a:t>art5 </a:t>
            </a:r>
            <a:r>
              <a:rPr kumimoji="1" lang="en-US" altLang="zh-CN" dirty="0"/>
              <a:t>Take-Away</a:t>
            </a:r>
            <a:endParaRPr kumimoji="1" lang="zh-CN" altLang="en-US" dirty="0"/>
          </a:p>
        </p:txBody>
      </p:sp>
      <p:sp>
        <p:nvSpPr>
          <p:cNvPr id="3" name="页脚占位符 2">
            <a:extLst>
              <a:ext uri="{FF2B5EF4-FFF2-40B4-BE49-F238E27FC236}">
                <a16:creationId xmlns:a16="http://schemas.microsoft.com/office/drawing/2014/main" id="{8D4F5CC0-C070-1C4A-970C-29726FCC0EE0}"/>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568A41C6-2B94-8E4E-9871-B8313386673B}"/>
              </a:ext>
            </a:extLst>
          </p:cNvPr>
          <p:cNvSpPr>
            <a:spLocks noGrp="1"/>
          </p:cNvSpPr>
          <p:nvPr>
            <p:ph type="sldNum" sz="quarter" idx="12"/>
          </p:nvPr>
        </p:nvSpPr>
        <p:spPr/>
        <p:txBody>
          <a:bodyPr/>
          <a:lstStyle/>
          <a:p>
            <a:pPr>
              <a:defRPr/>
            </a:pPr>
            <a:fld id="{C06CB4F1-E69D-4458-B775-B121381A0F56}" type="slidenum">
              <a:rPr lang="en-US" smtClean="0"/>
              <a:pPr>
                <a:defRPr/>
              </a:pPr>
              <a:t>27</a:t>
            </a:fld>
            <a:endParaRPr lang="en-US" dirty="0"/>
          </a:p>
        </p:txBody>
      </p:sp>
      <p:sp>
        <p:nvSpPr>
          <p:cNvPr id="5" name="文本框 4">
            <a:extLst>
              <a:ext uri="{FF2B5EF4-FFF2-40B4-BE49-F238E27FC236}">
                <a16:creationId xmlns:a16="http://schemas.microsoft.com/office/drawing/2014/main" id="{C7E00926-B5C0-7245-A3E9-EB63D8380267}"/>
              </a:ext>
            </a:extLst>
          </p:cNvPr>
          <p:cNvSpPr txBox="1"/>
          <p:nvPr/>
        </p:nvSpPr>
        <p:spPr>
          <a:xfrm>
            <a:off x="3287688" y="2828835"/>
            <a:ext cx="4705134" cy="1477328"/>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branch</a:t>
            </a:r>
          </a:p>
          <a:p>
            <a:pPr marL="285750" indent="-285750">
              <a:buFont typeface="Arial" panose="020B0604020202020204" pitchFamily="34" charset="0"/>
              <a:buChar char="•"/>
            </a:pPr>
            <a:r>
              <a:rPr kumimoji="1" lang="en-US" altLang="zh-CN" dirty="0"/>
              <a:t>bound</a:t>
            </a:r>
          </a:p>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p>
          <a:p>
            <a:pPr marL="285750" indent="-285750">
              <a:buFont typeface="Arial" panose="020B0604020202020204" pitchFamily="34" charset="0"/>
              <a:buChar char="•"/>
            </a:pPr>
            <a:r>
              <a:rPr kumimoji="1" lang="en-US" altLang="zh-CN" dirty="0"/>
              <a:t>VRP:</a:t>
            </a:r>
            <a:r>
              <a:rPr kumimoji="1" lang="zh-CN" altLang="en-US" dirty="0"/>
              <a:t> </a:t>
            </a:r>
            <a:r>
              <a:rPr kumimoji="1" lang="en-US" altLang="zh-CN" dirty="0"/>
              <a:t>VRPTW</a:t>
            </a:r>
            <a:r>
              <a:rPr kumimoji="1" lang="zh-CN" altLang="en-US" dirty="0"/>
              <a:t>单纯</a:t>
            </a:r>
            <a:r>
              <a:rPr kumimoji="1" lang="en-US" altLang="zh-CN" dirty="0"/>
              <a:t>B&amp;B</a:t>
            </a:r>
            <a:r>
              <a:rPr kumimoji="1" lang="zh-CN" altLang="en-US" dirty="0"/>
              <a:t> </a:t>
            </a:r>
            <a:r>
              <a:rPr kumimoji="1" lang="en-US" altLang="zh-CN" dirty="0"/>
              <a:t>=&gt;</a:t>
            </a:r>
            <a:r>
              <a:rPr kumimoji="1" lang="zh-CN" altLang="en-US" dirty="0"/>
              <a:t> 论文的</a:t>
            </a:r>
            <a:r>
              <a:rPr kumimoji="1" lang="en-US" altLang="zh-CN" dirty="0"/>
              <a:t>B&amp;P&amp;C</a:t>
            </a:r>
          </a:p>
          <a:p>
            <a:pPr marL="285750" indent="-285750">
              <a:buFont typeface="Arial" panose="020B0604020202020204" pitchFamily="34" charset="0"/>
              <a:buChar char="•"/>
            </a:pP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a:t>
            </a:r>
            <a:endParaRPr kumimoji="1" lang="en-US" altLang="zh-CN" dirty="0">
              <a:solidFill>
                <a:schemeClr val="bg1">
                  <a:lumMod val="50000"/>
                </a:schemeClr>
              </a:solidFill>
            </a:endParaRPr>
          </a:p>
        </p:txBody>
      </p:sp>
    </p:spTree>
    <p:extLst>
      <p:ext uri="{BB962C8B-B14F-4D97-AF65-F5344CB8AC3E}">
        <p14:creationId xmlns:p14="http://schemas.microsoft.com/office/powerpoint/2010/main" val="1876131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p:txBody>
          <a:bodyPr/>
          <a:lstStyle/>
          <a:p>
            <a:r>
              <a:rPr kumimoji="1" lang="en-US" altLang="zh-CN" dirty="0"/>
              <a:t>Thanks</a:t>
            </a:r>
            <a:endParaRPr kumimoji="1" lang="zh-CN" altLang="en-US" dirty="0"/>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28</a:t>
            </a:fld>
            <a:endParaRPr lang="en-US" dirty="0"/>
          </a:p>
        </p:txBody>
      </p:sp>
    </p:spTree>
    <p:extLst>
      <p:ext uri="{BB962C8B-B14F-4D97-AF65-F5344CB8AC3E}">
        <p14:creationId xmlns:p14="http://schemas.microsoft.com/office/powerpoint/2010/main" val="324058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3AF3CA-1FFC-A34F-B8F7-D3D6F3C5239B}"/>
              </a:ext>
            </a:extLst>
          </p:cNvPr>
          <p:cNvSpPr>
            <a:spLocks noGrp="1"/>
          </p:cNvSpPr>
          <p:nvPr>
            <p:ph type="title"/>
          </p:nvPr>
        </p:nvSpPr>
        <p:spPr/>
        <p:txBody>
          <a:bodyPr/>
          <a:lstStyle/>
          <a:p>
            <a:r>
              <a:rPr kumimoji="1" lang="zh-CN" altLang="en-US" dirty="0"/>
              <a:t>树结构的分支</a:t>
            </a:r>
          </a:p>
        </p:txBody>
      </p:sp>
      <p:sp>
        <p:nvSpPr>
          <p:cNvPr id="4" name="页脚占位符 3">
            <a:extLst>
              <a:ext uri="{FF2B5EF4-FFF2-40B4-BE49-F238E27FC236}">
                <a16:creationId xmlns:a16="http://schemas.microsoft.com/office/drawing/2014/main" id="{E947D1E6-1887-5347-A5E4-742DF833C2A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CED2335-3D4E-674D-8652-9606156CD9BE}"/>
              </a:ext>
            </a:extLst>
          </p:cNvPr>
          <p:cNvSpPr>
            <a:spLocks noGrp="1"/>
          </p:cNvSpPr>
          <p:nvPr>
            <p:ph type="sldNum" sz="quarter" idx="12"/>
          </p:nvPr>
        </p:nvSpPr>
        <p:spPr/>
        <p:txBody>
          <a:bodyPr/>
          <a:lstStyle/>
          <a:p>
            <a:pPr>
              <a:defRPr/>
            </a:pPr>
            <a:fld id="{5BC7FEBF-A170-470C-A369-F0D066FB58E5}" type="slidenum">
              <a:rPr lang="en-US" smtClean="0"/>
              <a:pPr>
                <a:defRPr/>
              </a:pPr>
              <a:t>3</a:t>
            </a:fld>
            <a:endParaRPr lang="en-US"/>
          </a:p>
        </p:txBody>
      </p:sp>
      <p:sp>
        <p:nvSpPr>
          <p:cNvPr id="6" name="日期占位符 5">
            <a:extLst>
              <a:ext uri="{FF2B5EF4-FFF2-40B4-BE49-F238E27FC236}">
                <a16:creationId xmlns:a16="http://schemas.microsoft.com/office/drawing/2014/main" id="{749EC52E-BF6F-9548-9070-9721DBBBFBF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DAAE546B-84CE-744C-AF72-7B56CE417D28}"/>
              </a:ext>
            </a:extLst>
          </p:cNvPr>
          <p:cNvPicPr>
            <a:picLocks noChangeAspect="1"/>
          </p:cNvPicPr>
          <p:nvPr/>
        </p:nvPicPr>
        <p:blipFill>
          <a:blip r:embed="rId2"/>
          <a:stretch>
            <a:fillRect/>
          </a:stretch>
        </p:blipFill>
        <p:spPr>
          <a:xfrm>
            <a:off x="976869" y="1484784"/>
            <a:ext cx="5032337" cy="3650400"/>
          </a:xfrm>
          <a:prstGeom prst="rect">
            <a:avLst/>
          </a:prstGeom>
        </p:spPr>
      </p:pic>
      <p:pic>
        <p:nvPicPr>
          <p:cNvPr id="11" name="图片 10">
            <a:extLst>
              <a:ext uri="{FF2B5EF4-FFF2-40B4-BE49-F238E27FC236}">
                <a16:creationId xmlns:a16="http://schemas.microsoft.com/office/drawing/2014/main" id="{56E1972D-3F7E-624B-8A30-0A0C610B2DDE}"/>
              </a:ext>
            </a:extLst>
          </p:cNvPr>
          <p:cNvPicPr>
            <a:picLocks noChangeAspect="1"/>
          </p:cNvPicPr>
          <p:nvPr/>
        </p:nvPicPr>
        <p:blipFill>
          <a:blip r:embed="rId3"/>
          <a:stretch>
            <a:fillRect/>
          </a:stretch>
        </p:blipFill>
        <p:spPr>
          <a:xfrm>
            <a:off x="6589147" y="2456892"/>
            <a:ext cx="3687306" cy="1944216"/>
          </a:xfrm>
          <a:prstGeom prst="rect">
            <a:avLst/>
          </a:prstGeom>
        </p:spPr>
      </p:pic>
    </p:spTree>
    <p:extLst>
      <p:ext uri="{BB962C8B-B14F-4D97-AF65-F5344CB8AC3E}">
        <p14:creationId xmlns:p14="http://schemas.microsoft.com/office/powerpoint/2010/main" val="166910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12" descr="图片包含 游戏机, 标志&#10;&#10;描述已自动生成">
            <a:extLst>
              <a:ext uri="{FF2B5EF4-FFF2-40B4-BE49-F238E27FC236}">
                <a16:creationId xmlns:a16="http://schemas.microsoft.com/office/drawing/2014/main" id="{B9F3148A-43D0-5245-8E11-5CC007E37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904" y="1112597"/>
            <a:ext cx="5680467" cy="4629578"/>
          </a:xfrm>
          <a:prstGeom prst="rect">
            <a:avLst/>
          </a:prstGeom>
          <a:noFill/>
        </p:spPr>
      </p:pic>
      <p:sp>
        <p:nvSpPr>
          <p:cNvPr id="2" name="内容占位符 1">
            <a:extLst>
              <a:ext uri="{FF2B5EF4-FFF2-40B4-BE49-F238E27FC236}">
                <a16:creationId xmlns:a16="http://schemas.microsoft.com/office/drawing/2014/main" id="{0E91F8E4-3CDF-9D4A-B77F-52975F746C3A}"/>
              </a:ext>
            </a:extLst>
          </p:cNvPr>
          <p:cNvSpPr>
            <a:spLocks noGrp="1"/>
          </p:cNvSpPr>
          <p:nvPr>
            <p:ph idx="1"/>
          </p:nvPr>
        </p:nvSpPr>
        <p:spPr>
          <a:xfrm>
            <a:off x="378551" y="1099736"/>
            <a:ext cx="5170737" cy="4968552"/>
          </a:xfrm>
        </p:spPr>
        <p:txBody>
          <a:bodyPr/>
          <a:lstStyle/>
          <a:p>
            <a:r>
              <a:rPr kumimoji="1" lang="zh-CN" altLang="en-US" dirty="0"/>
              <a:t>特征选择</a:t>
            </a:r>
            <a:endParaRPr kumimoji="1" lang="en-US" altLang="zh-CN" dirty="0"/>
          </a:p>
          <a:p>
            <a:pPr lvl="1"/>
            <a:r>
              <a:rPr kumimoji="1" lang="zh-CN" altLang="en-US" dirty="0"/>
              <a:t>哪个特征</a:t>
            </a:r>
            <a:endParaRPr kumimoji="1" lang="en-US" altLang="zh-CN" dirty="0"/>
          </a:p>
          <a:p>
            <a:pPr lvl="1"/>
            <a:r>
              <a:rPr kumimoji="1" lang="zh-CN" altLang="en-US" dirty="0"/>
              <a:t>哪个值</a:t>
            </a:r>
            <a:endParaRPr kumimoji="1" lang="en-US" altLang="zh-CN" dirty="0"/>
          </a:p>
          <a:p>
            <a:r>
              <a:rPr kumimoji="1" lang="zh-CN" altLang="en-US" dirty="0"/>
              <a:t>决策树的生成</a:t>
            </a:r>
            <a:endParaRPr kumimoji="1" lang="en-US" altLang="zh-CN" dirty="0"/>
          </a:p>
          <a:p>
            <a:r>
              <a:rPr kumimoji="1" lang="zh-CN" altLang="en-US" dirty="0"/>
              <a:t>决策树的修剪</a:t>
            </a:r>
            <a:endParaRPr kumimoji="1" lang="en-US" altLang="zh-CN" dirty="0"/>
          </a:p>
        </p:txBody>
      </p:sp>
      <p:sp>
        <p:nvSpPr>
          <p:cNvPr id="3" name="标题 2">
            <a:extLst>
              <a:ext uri="{FF2B5EF4-FFF2-40B4-BE49-F238E27FC236}">
                <a16:creationId xmlns:a16="http://schemas.microsoft.com/office/drawing/2014/main" id="{22936213-2724-794D-B14F-B24BB48FD1A3}"/>
              </a:ext>
            </a:extLst>
          </p:cNvPr>
          <p:cNvSpPr>
            <a:spLocks noGrp="1"/>
          </p:cNvSpPr>
          <p:nvPr>
            <p:ph type="title"/>
          </p:nvPr>
        </p:nvSpPr>
        <p:spPr/>
        <p:txBody>
          <a:bodyPr/>
          <a:lstStyle/>
          <a:p>
            <a:r>
              <a:rPr kumimoji="1" lang="zh-CN" altLang="en-US" dirty="0"/>
              <a:t>决策树分支</a:t>
            </a:r>
          </a:p>
        </p:txBody>
      </p:sp>
      <p:sp>
        <p:nvSpPr>
          <p:cNvPr id="4" name="页脚占位符 3">
            <a:extLst>
              <a:ext uri="{FF2B5EF4-FFF2-40B4-BE49-F238E27FC236}">
                <a16:creationId xmlns:a16="http://schemas.microsoft.com/office/drawing/2014/main" id="{5CB064EA-9C9E-F345-B8DE-B4EB44B4109B}"/>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16C946C4-1CD8-424B-BAF5-1282F7DED2ED}"/>
              </a:ext>
            </a:extLst>
          </p:cNvPr>
          <p:cNvSpPr>
            <a:spLocks noGrp="1"/>
          </p:cNvSpPr>
          <p:nvPr>
            <p:ph type="sldNum" sz="quarter" idx="12"/>
          </p:nvPr>
        </p:nvSpPr>
        <p:spPr/>
        <p:txBody>
          <a:bodyPr/>
          <a:lstStyle/>
          <a:p>
            <a:pPr>
              <a:defRPr/>
            </a:pPr>
            <a:fld id="{5BC7FEBF-A170-470C-A369-F0D066FB58E5}" type="slidenum">
              <a:rPr lang="en-US" smtClean="0"/>
              <a:pPr>
                <a:defRPr/>
              </a:pPr>
              <a:t>4</a:t>
            </a:fld>
            <a:endParaRPr lang="en-US"/>
          </a:p>
        </p:txBody>
      </p:sp>
      <p:sp>
        <p:nvSpPr>
          <p:cNvPr id="6" name="日期占位符 5">
            <a:extLst>
              <a:ext uri="{FF2B5EF4-FFF2-40B4-BE49-F238E27FC236}">
                <a16:creationId xmlns:a16="http://schemas.microsoft.com/office/drawing/2014/main" id="{0BF6F1AC-B9BD-E148-90EC-16E45017D459}"/>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7" name="文本框 6">
            <a:extLst>
              <a:ext uri="{FF2B5EF4-FFF2-40B4-BE49-F238E27FC236}">
                <a16:creationId xmlns:a16="http://schemas.microsoft.com/office/drawing/2014/main" id="{DC99A1B7-5174-1740-99BF-1D1F093C9611}"/>
              </a:ext>
            </a:extLst>
          </p:cNvPr>
          <p:cNvSpPr txBox="1"/>
          <p:nvPr/>
        </p:nvSpPr>
        <p:spPr>
          <a:xfrm>
            <a:off x="363767" y="6193641"/>
            <a:ext cx="11290877" cy="246221"/>
          </a:xfrm>
          <a:prstGeom prst="rect">
            <a:avLst/>
          </a:prstGeom>
          <a:noFill/>
        </p:spPr>
        <p:txBody>
          <a:bodyPr wrap="square" rtlCol="0">
            <a:spAutoFit/>
          </a:bodyPr>
          <a:lstStyle/>
          <a:p>
            <a:r>
              <a:rPr lang="zh-CN" altLang="en-US" sz="1000" dirty="0"/>
              <a:t>李航 </a:t>
            </a:r>
            <a:r>
              <a:rPr lang="en-US" altLang="zh-CN" sz="1000" dirty="0"/>
              <a:t>(2012) </a:t>
            </a:r>
            <a:r>
              <a:rPr lang="zh-CN" altLang="en-US" sz="1000" dirty="0"/>
              <a:t>统计学习方法</a:t>
            </a:r>
            <a:r>
              <a:rPr lang="en-US" altLang="zh-CN" sz="1000" dirty="0"/>
              <a:t>. </a:t>
            </a:r>
            <a:r>
              <a:rPr lang="zh-CN" altLang="en-US" sz="1000" dirty="0"/>
              <a:t>清华大学出版社</a:t>
            </a:r>
            <a:r>
              <a:rPr lang="en-US" altLang="zh-CN" sz="1000" dirty="0"/>
              <a:t>, </a:t>
            </a:r>
            <a:r>
              <a:rPr lang="zh-CN" altLang="en-US" sz="1000" dirty="0"/>
              <a:t>北京</a:t>
            </a:r>
            <a:r>
              <a:rPr lang="en-US" altLang="zh-CN" sz="1000" dirty="0"/>
              <a:t>.</a:t>
            </a:r>
            <a:endParaRPr lang="en" altLang="zh-CN" sz="1000" dirty="0">
              <a:effectLst/>
            </a:endParaRPr>
          </a:p>
        </p:txBody>
      </p:sp>
    </p:spTree>
    <p:extLst>
      <p:ext uri="{BB962C8B-B14F-4D97-AF65-F5344CB8AC3E}">
        <p14:creationId xmlns:p14="http://schemas.microsoft.com/office/powerpoint/2010/main" val="193419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146893-7C8E-5C45-AB0D-F8329972D0E2}"/>
              </a:ext>
            </a:extLst>
          </p:cNvPr>
          <p:cNvSpPr>
            <a:spLocks noGrp="1"/>
          </p:cNvSpPr>
          <p:nvPr>
            <p:ph type="title"/>
          </p:nvPr>
        </p:nvSpPr>
        <p:spPr/>
        <p:txBody>
          <a:bodyPr/>
          <a:lstStyle/>
          <a:p>
            <a:r>
              <a:rPr kumimoji="1" lang="zh-CN" altLang="en-US" dirty="0"/>
              <a:t>寻路分支</a:t>
            </a:r>
          </a:p>
        </p:txBody>
      </p:sp>
      <p:sp>
        <p:nvSpPr>
          <p:cNvPr id="4" name="页脚占位符 3">
            <a:extLst>
              <a:ext uri="{FF2B5EF4-FFF2-40B4-BE49-F238E27FC236}">
                <a16:creationId xmlns:a16="http://schemas.microsoft.com/office/drawing/2014/main" id="{C36B176B-EB3D-F749-9357-7EA025739BC9}"/>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133C702-FE13-E54B-88B5-02F80A2BB63D}"/>
              </a:ext>
            </a:extLst>
          </p:cNvPr>
          <p:cNvSpPr>
            <a:spLocks noGrp="1"/>
          </p:cNvSpPr>
          <p:nvPr>
            <p:ph type="sldNum" sz="quarter" idx="12"/>
          </p:nvPr>
        </p:nvSpPr>
        <p:spPr/>
        <p:txBody>
          <a:bodyPr/>
          <a:lstStyle/>
          <a:p>
            <a:pPr>
              <a:defRPr/>
            </a:pPr>
            <a:fld id="{5BC7FEBF-A170-470C-A369-F0D066FB58E5}" type="slidenum">
              <a:rPr lang="en-US" smtClean="0"/>
              <a:pPr>
                <a:defRPr/>
              </a:pPr>
              <a:t>5</a:t>
            </a:fld>
            <a:endParaRPr lang="en-US"/>
          </a:p>
        </p:txBody>
      </p:sp>
      <p:sp>
        <p:nvSpPr>
          <p:cNvPr id="6" name="日期占位符 5">
            <a:extLst>
              <a:ext uri="{FF2B5EF4-FFF2-40B4-BE49-F238E27FC236}">
                <a16:creationId xmlns:a16="http://schemas.microsoft.com/office/drawing/2014/main" id="{280BC8F5-35F8-1743-B40E-15B4E3F09D80}"/>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12" name="内容占位符 11">
            <a:extLst>
              <a:ext uri="{FF2B5EF4-FFF2-40B4-BE49-F238E27FC236}">
                <a16:creationId xmlns:a16="http://schemas.microsoft.com/office/drawing/2014/main" id="{19240DDF-2394-AE48-870C-6E3AA54FD7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9008" y="1556792"/>
            <a:ext cx="3973984" cy="3937857"/>
          </a:xfrm>
          <a:prstGeom prst="rect">
            <a:avLst/>
          </a:prstGeom>
        </p:spPr>
      </p:pic>
      <p:sp>
        <p:nvSpPr>
          <p:cNvPr id="13" name="内容占位符 1">
            <a:extLst>
              <a:ext uri="{FF2B5EF4-FFF2-40B4-BE49-F238E27FC236}">
                <a16:creationId xmlns:a16="http://schemas.microsoft.com/office/drawing/2014/main" id="{460262CB-7157-FC4C-B96E-7EF37A50F72D}"/>
              </a:ext>
            </a:extLst>
          </p:cNvPr>
          <p:cNvSpPr txBox="1">
            <a:spLocks/>
          </p:cNvSpPr>
          <p:nvPr/>
        </p:nvSpPr>
        <p:spPr bwMode="auto">
          <a:xfrm>
            <a:off x="378551" y="1099736"/>
            <a:ext cx="5170737"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SzPct val="60000"/>
              <a:buFontTx/>
              <a:buBlip>
                <a:blip r:embed="rId4"/>
              </a:buBlip>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搜索</a:t>
            </a:r>
            <a:endParaRPr kumimoji="1" lang="en-US" altLang="zh-CN" dirty="0"/>
          </a:p>
          <a:p>
            <a:pPr lvl="1"/>
            <a:r>
              <a:rPr kumimoji="1" lang="zh-CN" altLang="en-US" dirty="0"/>
              <a:t>下一步走哪个点</a:t>
            </a:r>
            <a:endParaRPr kumimoji="1" lang="en-US" altLang="zh-CN" dirty="0"/>
          </a:p>
        </p:txBody>
      </p:sp>
    </p:spTree>
    <p:extLst>
      <p:ext uri="{BB962C8B-B14F-4D97-AF65-F5344CB8AC3E}">
        <p14:creationId xmlns:p14="http://schemas.microsoft.com/office/powerpoint/2010/main" val="1490975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42616-DA87-5D4F-9964-C7C99E45C592}"/>
              </a:ext>
            </a:extLst>
          </p:cNvPr>
          <p:cNvSpPr>
            <a:spLocks noGrp="1"/>
          </p:cNvSpPr>
          <p:nvPr>
            <p:ph type="ctrTitle"/>
          </p:nvPr>
        </p:nvSpPr>
        <p:spPr>
          <a:xfrm>
            <a:off x="914400" y="1366664"/>
            <a:ext cx="10363200" cy="838200"/>
          </a:xfrm>
        </p:spPr>
        <p:txBody>
          <a:bodyPr/>
          <a:lstStyle/>
          <a:p>
            <a:r>
              <a:rPr kumimoji="1" lang="en" altLang="zh-CN" dirty="0"/>
              <a:t>Part2</a:t>
            </a:r>
            <a:r>
              <a:rPr kumimoji="1" lang="zh-CN" altLang="en-US" dirty="0"/>
              <a:t> </a:t>
            </a:r>
            <a:r>
              <a:rPr kumimoji="1" lang="en-US" altLang="zh-CN" dirty="0"/>
              <a:t>Bound</a:t>
            </a:r>
            <a:endParaRPr kumimoji="1" lang="zh-CN" altLang="en-US" dirty="0"/>
          </a:p>
        </p:txBody>
      </p:sp>
      <p:sp>
        <p:nvSpPr>
          <p:cNvPr id="3" name="页脚占位符 2">
            <a:extLst>
              <a:ext uri="{FF2B5EF4-FFF2-40B4-BE49-F238E27FC236}">
                <a16:creationId xmlns:a16="http://schemas.microsoft.com/office/drawing/2014/main" id="{AA4C5EDA-F766-1F40-AA1A-08B2E8D7892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8EF20FA5-81FB-D649-9DB3-396564FFC12A}"/>
              </a:ext>
            </a:extLst>
          </p:cNvPr>
          <p:cNvSpPr>
            <a:spLocks noGrp="1"/>
          </p:cNvSpPr>
          <p:nvPr>
            <p:ph type="sldNum" sz="quarter" idx="12"/>
          </p:nvPr>
        </p:nvSpPr>
        <p:spPr/>
        <p:txBody>
          <a:bodyPr/>
          <a:lstStyle/>
          <a:p>
            <a:pPr>
              <a:defRPr/>
            </a:pPr>
            <a:fld id="{C06CB4F1-E69D-4458-B775-B121381A0F56}" type="slidenum">
              <a:rPr lang="en-US" smtClean="0"/>
              <a:pPr>
                <a:defRPr/>
              </a:pPr>
              <a:t>6</a:t>
            </a:fld>
            <a:endParaRPr lang="en-US" dirty="0"/>
          </a:p>
        </p:txBody>
      </p:sp>
      <p:sp>
        <p:nvSpPr>
          <p:cNvPr id="5" name="文本框 4">
            <a:extLst>
              <a:ext uri="{FF2B5EF4-FFF2-40B4-BE49-F238E27FC236}">
                <a16:creationId xmlns:a16="http://schemas.microsoft.com/office/drawing/2014/main" id="{F4DCC4B8-6851-FD40-B92D-92260B32358A}"/>
              </a:ext>
            </a:extLst>
          </p:cNvPr>
          <p:cNvSpPr txBox="1"/>
          <p:nvPr/>
        </p:nvSpPr>
        <p:spPr>
          <a:xfrm>
            <a:off x="3071664" y="2817249"/>
            <a:ext cx="3897221"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a:t>branch</a:t>
            </a:r>
            <a:r>
              <a:rPr lang="zh-CN" altLang="en-US" dirty="0"/>
              <a:t>为什么要加入</a:t>
            </a:r>
            <a:r>
              <a:rPr lang="en-US" altLang="zh-CN" dirty="0"/>
              <a:t>bound</a:t>
            </a:r>
            <a:r>
              <a:rPr lang="zh-CN" altLang="en-US" dirty="0"/>
              <a:t>：剪枝</a:t>
            </a:r>
            <a:endParaRPr lang="en-US" altLang="zh-CN" dirty="0"/>
          </a:p>
          <a:p>
            <a:pPr marL="285750" indent="-285750">
              <a:buFont typeface="Arial" panose="020B0604020202020204" pitchFamily="34" charset="0"/>
              <a:buChar char="•"/>
            </a:pPr>
            <a:r>
              <a:rPr lang="en" altLang="zh-CN" dirty="0" err="1"/>
              <a:t>lb</a:t>
            </a:r>
            <a:r>
              <a:rPr lang="zh-CN" altLang="en-US" dirty="0"/>
              <a:t>和</a:t>
            </a:r>
            <a:r>
              <a:rPr lang="en" altLang="zh-CN" dirty="0" err="1"/>
              <a:t>ub</a:t>
            </a:r>
            <a:endParaRPr kumimoji="1" lang="zh-CN" altLang="en-US" dirty="0"/>
          </a:p>
        </p:txBody>
      </p:sp>
    </p:spTree>
    <p:extLst>
      <p:ext uri="{BB962C8B-B14F-4D97-AF65-F5344CB8AC3E}">
        <p14:creationId xmlns:p14="http://schemas.microsoft.com/office/powerpoint/2010/main" val="1143602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EDE6253B-B01C-8440-9A75-545F7282A2FA}"/>
              </a:ext>
            </a:extLst>
          </p:cNvPr>
          <p:cNvPicPr>
            <a:picLocks noGrp="1" noChangeAspect="1"/>
          </p:cNvPicPr>
          <p:nvPr>
            <p:ph idx="1"/>
          </p:nvPr>
        </p:nvPicPr>
        <p:blipFill>
          <a:blip r:embed="rId2"/>
          <a:stretch>
            <a:fillRect/>
          </a:stretch>
        </p:blipFill>
        <p:spPr>
          <a:xfrm>
            <a:off x="5404250" y="1340768"/>
            <a:ext cx="6624032" cy="3984107"/>
          </a:xfrm>
          <a:prstGeom prst="rect">
            <a:avLst/>
          </a:prstGeom>
        </p:spPr>
      </p:pic>
      <p:sp>
        <p:nvSpPr>
          <p:cNvPr id="3" name="标题 2">
            <a:extLst>
              <a:ext uri="{FF2B5EF4-FFF2-40B4-BE49-F238E27FC236}">
                <a16:creationId xmlns:a16="http://schemas.microsoft.com/office/drawing/2014/main" id="{A96AA77C-60CE-B44D-8987-4A91ADDDCC08}"/>
              </a:ext>
            </a:extLst>
          </p:cNvPr>
          <p:cNvSpPr>
            <a:spLocks noGrp="1"/>
          </p:cNvSpPr>
          <p:nvPr>
            <p:ph type="title"/>
          </p:nvPr>
        </p:nvSpPr>
        <p:spPr/>
        <p:txBody>
          <a:bodyPr/>
          <a:lstStyle/>
          <a:p>
            <a:r>
              <a:rPr kumimoji="1" lang="zh-CN" altLang="en-US" dirty="0"/>
              <a:t>有信息搜索</a:t>
            </a:r>
          </a:p>
        </p:txBody>
      </p:sp>
      <p:sp>
        <p:nvSpPr>
          <p:cNvPr id="4" name="页脚占位符 3">
            <a:extLst>
              <a:ext uri="{FF2B5EF4-FFF2-40B4-BE49-F238E27FC236}">
                <a16:creationId xmlns:a16="http://schemas.microsoft.com/office/drawing/2014/main" id="{04DAFC35-D8FE-F242-B339-334DA59C49F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5F6792EC-8A69-0B46-BC2C-6459C8E881C3}"/>
              </a:ext>
            </a:extLst>
          </p:cNvPr>
          <p:cNvSpPr>
            <a:spLocks noGrp="1"/>
          </p:cNvSpPr>
          <p:nvPr>
            <p:ph type="sldNum" sz="quarter" idx="12"/>
          </p:nvPr>
        </p:nvSpPr>
        <p:spPr/>
        <p:txBody>
          <a:bodyPr/>
          <a:lstStyle/>
          <a:p>
            <a:pPr>
              <a:defRPr/>
            </a:pPr>
            <a:fld id="{5BC7FEBF-A170-470C-A369-F0D066FB58E5}" type="slidenum">
              <a:rPr lang="en-US" smtClean="0"/>
              <a:pPr>
                <a:defRPr/>
              </a:pPr>
              <a:t>7</a:t>
            </a:fld>
            <a:endParaRPr lang="en-US"/>
          </a:p>
        </p:txBody>
      </p:sp>
      <p:sp>
        <p:nvSpPr>
          <p:cNvPr id="6" name="日期占位符 5">
            <a:extLst>
              <a:ext uri="{FF2B5EF4-FFF2-40B4-BE49-F238E27FC236}">
                <a16:creationId xmlns:a16="http://schemas.microsoft.com/office/drawing/2014/main" id="{8FF8225B-CDAD-CF4E-913E-D3F9798A352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6" name="圆角矩形 15">
            <a:extLst>
              <a:ext uri="{FF2B5EF4-FFF2-40B4-BE49-F238E27FC236}">
                <a16:creationId xmlns:a16="http://schemas.microsoft.com/office/drawing/2014/main" id="{1F949BF8-4ED5-FD48-B888-B81755D4A69A}"/>
              </a:ext>
            </a:extLst>
          </p:cNvPr>
          <p:cNvSpPr/>
          <p:nvPr/>
        </p:nvSpPr>
        <p:spPr>
          <a:xfrm>
            <a:off x="6920632" y="4509120"/>
            <a:ext cx="1512168" cy="288032"/>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1">
            <a:extLst>
              <a:ext uri="{FF2B5EF4-FFF2-40B4-BE49-F238E27FC236}">
                <a16:creationId xmlns:a16="http://schemas.microsoft.com/office/drawing/2014/main" id="{6E656796-2F3F-CE4A-AFF5-3ED991DC9E64}"/>
              </a:ext>
            </a:extLst>
          </p:cNvPr>
          <p:cNvSpPr txBox="1">
            <a:spLocks/>
          </p:cNvSpPr>
          <p:nvPr/>
        </p:nvSpPr>
        <p:spPr bwMode="auto">
          <a:xfrm>
            <a:off x="192047" y="1081357"/>
            <a:ext cx="11822253" cy="52105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SzPct val="60000"/>
              <a:buFontTx/>
              <a:buBlip>
                <a:blip r:embed="rId4"/>
              </a:buBlip>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最短路径（最小化问题）</a:t>
            </a:r>
            <a:endParaRPr lang="en-US" altLang="zh-CN" sz="2000" dirty="0"/>
          </a:p>
          <a:p>
            <a:r>
              <a:rPr lang="en-US" altLang="zh-CN" sz="2000" dirty="0"/>
              <a:t>heuristic function</a:t>
            </a:r>
            <a:br>
              <a:rPr lang="en-US" altLang="zh-CN" sz="2000" dirty="0"/>
            </a:br>
            <a:r>
              <a:rPr lang="zh-CN" altLang="en-US" sz="2000" dirty="0"/>
              <a:t>当前节点到终点的想象中的最短距离（直线、曼哈顿</a:t>
            </a:r>
            <a:r>
              <a:rPr lang="en-US" altLang="zh-CN" sz="2000" dirty="0"/>
              <a:t>…</a:t>
            </a:r>
            <a:r>
              <a:rPr lang="zh-CN" altLang="en-US" sz="2000" dirty="0"/>
              <a:t>）</a:t>
            </a:r>
            <a:endParaRPr lang="en-US" altLang="zh-CN" sz="2000" dirty="0"/>
          </a:p>
          <a:p>
            <a:r>
              <a:rPr lang="en-US" altLang="zh-CN" sz="2000" dirty="0"/>
              <a:t>evaluation function</a:t>
            </a:r>
          </a:p>
          <a:p>
            <a:pPr lvl="1"/>
            <a:r>
              <a:rPr lang="en-US" altLang="zh-CN" dirty="0"/>
              <a:t>h()+</a:t>
            </a:r>
            <a:r>
              <a:rPr lang="zh-CN" altLang="en-US" dirty="0"/>
              <a:t>起点到当前节点的真实距离</a:t>
            </a:r>
            <a:endParaRPr lang="en-US" altLang="zh-CN" dirty="0"/>
          </a:p>
          <a:p>
            <a:pPr lvl="1"/>
            <a:r>
              <a:rPr lang="zh-CN" altLang="en-US" dirty="0">
                <a:solidFill>
                  <a:srgbClr val="FF0000"/>
                </a:solidFill>
              </a:rPr>
              <a:t>当前节点的下界</a:t>
            </a:r>
            <a:r>
              <a:rPr lang="en-US" altLang="zh-CN" dirty="0">
                <a:solidFill>
                  <a:srgbClr val="FF0000"/>
                </a:solidFill>
              </a:rPr>
              <a:t>lower</a:t>
            </a:r>
            <a:r>
              <a:rPr lang="zh-CN" altLang="en-US" dirty="0">
                <a:solidFill>
                  <a:srgbClr val="FF0000"/>
                </a:solidFill>
              </a:rPr>
              <a:t> </a:t>
            </a:r>
            <a:r>
              <a:rPr lang="en-US" altLang="zh-CN" dirty="0">
                <a:solidFill>
                  <a:srgbClr val="FF0000"/>
                </a:solidFill>
              </a:rPr>
              <a:t>bound</a:t>
            </a:r>
            <a:br>
              <a:rPr lang="en-US" altLang="zh-CN" dirty="0"/>
            </a:br>
            <a:r>
              <a:rPr lang="zh-CN" altLang="en-US" dirty="0"/>
              <a:t> </a:t>
            </a:r>
            <a:r>
              <a:rPr lang="en-US" altLang="zh-CN" dirty="0"/>
              <a:t>&lt;=</a:t>
            </a:r>
            <a:r>
              <a:rPr lang="zh-CN" altLang="en-US" dirty="0"/>
              <a:t> 真实总距离（未知）</a:t>
            </a:r>
            <a:br>
              <a:rPr lang="en-US" altLang="zh-CN" dirty="0"/>
            </a:br>
            <a:endParaRPr lang="en-US" altLang="zh-CN" dirty="0"/>
          </a:p>
          <a:p>
            <a:r>
              <a:rPr kumimoji="1" lang="en-US" altLang="zh-CN" sz="2000" dirty="0">
                <a:solidFill>
                  <a:srgbClr val="FF0000"/>
                </a:solidFill>
              </a:rPr>
              <a:t>upper</a:t>
            </a:r>
            <a:r>
              <a:rPr kumimoji="1" lang="zh-CN" altLang="en-US" sz="2000" dirty="0">
                <a:solidFill>
                  <a:srgbClr val="FF0000"/>
                </a:solidFill>
              </a:rPr>
              <a:t> </a:t>
            </a:r>
            <a:r>
              <a:rPr kumimoji="1" lang="en-US" altLang="zh-CN" sz="2000" dirty="0">
                <a:solidFill>
                  <a:srgbClr val="FF0000"/>
                </a:solidFill>
              </a:rPr>
              <a:t>bound</a:t>
            </a:r>
            <a:br>
              <a:rPr kumimoji="1" lang="en-US" altLang="zh-CN" sz="2000" dirty="0"/>
            </a:br>
            <a:r>
              <a:rPr kumimoji="1" lang="zh-CN" altLang="en-US" sz="2000" dirty="0"/>
              <a:t> </a:t>
            </a:r>
            <a:r>
              <a:rPr kumimoji="1" lang="en-US" altLang="zh-CN" sz="2000" dirty="0"/>
              <a:t>=</a:t>
            </a:r>
            <a:r>
              <a:rPr kumimoji="1" lang="zh-CN" altLang="en-US" sz="2000" dirty="0"/>
              <a:t> 当前最好距离 </a:t>
            </a:r>
            <a:r>
              <a:rPr kumimoji="1" lang="en-US" altLang="zh-CN" sz="2000" dirty="0"/>
              <a:t>&gt;=</a:t>
            </a:r>
            <a:r>
              <a:rPr kumimoji="1" lang="zh-CN" altLang="en-US" sz="2000" dirty="0"/>
              <a:t> 最优距离（未知）</a:t>
            </a:r>
            <a:endParaRPr kumimoji="1" lang="en-US" altLang="zh-CN" sz="2000" dirty="0"/>
          </a:p>
          <a:p>
            <a:pPr lvl="1"/>
            <a:r>
              <a:rPr kumimoji="1" lang="zh-CN" altLang="en-US" sz="1600" dirty="0"/>
              <a:t>更新</a:t>
            </a:r>
            <a:endParaRPr kumimoji="1" lang="en-US" altLang="zh-CN" sz="1600" dirty="0"/>
          </a:p>
          <a:p>
            <a:endParaRPr lang="en-US" altLang="zh-CN" sz="2000" dirty="0">
              <a:solidFill>
                <a:srgbClr val="FF0000"/>
              </a:solidFill>
            </a:endParaRPr>
          </a:p>
          <a:p>
            <a:r>
              <a:rPr lang="zh-CN" altLang="en-US" sz="2000" dirty="0">
                <a:solidFill>
                  <a:srgbClr val="FF0000"/>
                </a:solidFill>
              </a:rPr>
              <a:t>剪枝</a:t>
            </a:r>
            <a:r>
              <a:rPr lang="zh-CN" altLang="en-US" sz="2000" dirty="0"/>
              <a:t>：真实总距离（未知）</a:t>
            </a:r>
            <a:r>
              <a:rPr lang="en-US" altLang="zh-CN" sz="2000" dirty="0"/>
              <a:t>&gt;=</a:t>
            </a:r>
            <a:r>
              <a:rPr lang="en-US" altLang="zh-CN" sz="2000" dirty="0" err="1">
                <a:solidFill>
                  <a:srgbClr val="FF0000"/>
                </a:solidFill>
              </a:rPr>
              <a:t>lb</a:t>
            </a:r>
            <a:r>
              <a:rPr lang="en-US" altLang="zh-CN" sz="2000" dirty="0">
                <a:solidFill>
                  <a:srgbClr val="FF0000"/>
                </a:solidFill>
              </a:rPr>
              <a:t>&gt;</a:t>
            </a:r>
            <a:r>
              <a:rPr lang="en-US" altLang="zh-CN" sz="2000" dirty="0" err="1">
                <a:solidFill>
                  <a:srgbClr val="FF0000"/>
                </a:solidFill>
              </a:rPr>
              <a:t>ub</a:t>
            </a:r>
            <a:r>
              <a:rPr kumimoji="1" lang="en-US" altLang="zh-CN" sz="2000" dirty="0"/>
              <a:t> =</a:t>
            </a:r>
            <a:r>
              <a:rPr kumimoji="1" lang="zh-CN" altLang="en-US" sz="2000" dirty="0"/>
              <a:t> 当前最好距离 </a:t>
            </a:r>
            <a:r>
              <a:rPr kumimoji="1" lang="en-US" altLang="zh-CN" sz="2000" dirty="0"/>
              <a:t>&gt;=</a:t>
            </a:r>
            <a:r>
              <a:rPr kumimoji="1" lang="zh-CN" altLang="en-US" sz="2000" dirty="0"/>
              <a:t> 最优距离（未知）</a:t>
            </a:r>
            <a:endParaRPr kumimoji="1" lang="en-US" altLang="zh-CN" sz="2000" dirty="0"/>
          </a:p>
          <a:p>
            <a:pPr marL="0" indent="0">
              <a:buNone/>
            </a:pPr>
            <a:r>
              <a:rPr kumimoji="1" lang="zh-CN" altLang="en-US" sz="2000" dirty="0"/>
              <a:t>            即 真实总距离（未知）</a:t>
            </a:r>
            <a:r>
              <a:rPr kumimoji="1" lang="en-US" altLang="zh-CN" sz="2000" dirty="0"/>
              <a:t>&gt;</a:t>
            </a:r>
            <a:r>
              <a:rPr kumimoji="1" lang="zh-CN" altLang="en-US" sz="2000" dirty="0"/>
              <a:t> 当前最好距离 </a:t>
            </a:r>
            <a:r>
              <a:rPr kumimoji="1" lang="en-US" altLang="zh-CN" sz="2000" dirty="0"/>
              <a:t>&gt;=</a:t>
            </a:r>
            <a:r>
              <a:rPr kumimoji="1" lang="zh-CN" altLang="en-US" sz="2000" dirty="0"/>
              <a:t> 最优距离（未知）</a:t>
            </a:r>
            <a:br>
              <a:rPr kumimoji="1" lang="en-US" altLang="zh-CN" sz="2000" dirty="0"/>
            </a:br>
            <a:r>
              <a:rPr kumimoji="1" lang="en-US" altLang="zh-CN" sz="2000" dirty="0"/>
              <a:t>	</a:t>
            </a:r>
            <a:r>
              <a:rPr kumimoji="1" lang="zh-CN" altLang="en-US" sz="2000" dirty="0"/>
              <a:t>  所以 当前节点不可能是最优解，也不可能是我们最终采取的解</a:t>
            </a:r>
            <a:endParaRPr kumimoji="1" lang="en-US" altLang="zh-CN" sz="2000" dirty="0"/>
          </a:p>
          <a:p>
            <a:pPr marL="0" indent="0">
              <a:buNone/>
            </a:pPr>
            <a:endParaRPr kumimoji="1" lang="en-US" altLang="zh-CN" sz="2000" dirty="0"/>
          </a:p>
        </p:txBody>
      </p:sp>
      <p:sp>
        <p:nvSpPr>
          <p:cNvPr id="18" name="左大括号 17">
            <a:extLst>
              <a:ext uri="{FF2B5EF4-FFF2-40B4-BE49-F238E27FC236}">
                <a16:creationId xmlns:a16="http://schemas.microsoft.com/office/drawing/2014/main" id="{2443CBEB-F359-A74A-982F-37450E977AC7}"/>
              </a:ext>
            </a:extLst>
          </p:cNvPr>
          <p:cNvSpPr/>
          <p:nvPr/>
        </p:nvSpPr>
        <p:spPr>
          <a:xfrm>
            <a:off x="5224230" y="3424600"/>
            <a:ext cx="360040" cy="1656184"/>
          </a:xfrm>
          <a:prstGeom prst="leftBrace">
            <a:avLst/>
          </a:prstGeom>
          <a:ln w="28575">
            <a:solidFill>
              <a:srgbClr val="FF0000"/>
            </a:solidFill>
            <a:extLst>
              <a:ext uri="{C807C97D-BFC1-408E-A445-0C87EB9F89A2}">
                <ask:lineSketchStyleProps xmlns:ask="http://schemas.microsoft.com/office/drawing/2018/sketchyshapes" sd="1219033472">
                  <a:custGeom>
                    <a:avLst/>
                    <a:gdLst>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 name="connsiteX9" fmla="*/ 360040 w 360040"/>
                      <a:gd name="connsiteY9" fmla="*/ 585185 h 1656184"/>
                      <a:gd name="connsiteX10" fmla="*/ 360040 w 360040"/>
                      <a:gd name="connsiteY10" fmla="*/ 1153808 h 1656184"/>
                      <a:gd name="connsiteX11" fmla="*/ 360040 w 360040"/>
                      <a:gd name="connsiteY11" fmla="*/ 1656184 h 1656184"/>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0" h="1656184" stroke="0" extrusionOk="0">
                        <a:moveTo>
                          <a:pt x="360040" y="1656184"/>
                        </a:moveTo>
                        <a:cubicBezTo>
                          <a:pt x="256907" y="1653895"/>
                          <a:pt x="177885" y="1643553"/>
                          <a:pt x="180020" y="1626182"/>
                        </a:cubicBezTo>
                        <a:cubicBezTo>
                          <a:pt x="171927" y="1464759"/>
                          <a:pt x="184636" y="1423798"/>
                          <a:pt x="180020" y="1226776"/>
                        </a:cubicBezTo>
                        <a:cubicBezTo>
                          <a:pt x="175404" y="1029754"/>
                          <a:pt x="205758" y="1010300"/>
                          <a:pt x="180020" y="858094"/>
                        </a:cubicBezTo>
                        <a:cubicBezTo>
                          <a:pt x="171684" y="836963"/>
                          <a:pt x="104950" y="830733"/>
                          <a:pt x="0" y="828092"/>
                        </a:cubicBezTo>
                        <a:cubicBezTo>
                          <a:pt x="103310" y="828553"/>
                          <a:pt x="180826" y="813001"/>
                          <a:pt x="180020" y="798090"/>
                        </a:cubicBezTo>
                        <a:cubicBezTo>
                          <a:pt x="172495" y="663253"/>
                          <a:pt x="202109" y="513618"/>
                          <a:pt x="180020" y="429408"/>
                        </a:cubicBezTo>
                        <a:cubicBezTo>
                          <a:pt x="157931" y="345198"/>
                          <a:pt x="225987" y="222465"/>
                          <a:pt x="180020" y="30002"/>
                        </a:cubicBezTo>
                        <a:cubicBezTo>
                          <a:pt x="196788" y="22820"/>
                          <a:pt x="277788" y="4128"/>
                          <a:pt x="360040" y="0"/>
                        </a:cubicBezTo>
                        <a:cubicBezTo>
                          <a:pt x="424947" y="268802"/>
                          <a:pt x="344986" y="405623"/>
                          <a:pt x="360040" y="585185"/>
                        </a:cubicBezTo>
                        <a:cubicBezTo>
                          <a:pt x="375094" y="764747"/>
                          <a:pt x="326010" y="1025251"/>
                          <a:pt x="360040" y="1153808"/>
                        </a:cubicBezTo>
                        <a:cubicBezTo>
                          <a:pt x="394070" y="1282365"/>
                          <a:pt x="313066" y="1467803"/>
                          <a:pt x="360040" y="1656184"/>
                        </a:cubicBezTo>
                        <a:close/>
                      </a:path>
                      <a:path w="360040" h="1656184" fill="none" extrusionOk="0">
                        <a:moveTo>
                          <a:pt x="360040" y="1656184"/>
                        </a:moveTo>
                        <a:cubicBezTo>
                          <a:pt x="260143" y="1656063"/>
                          <a:pt x="180757" y="1641837"/>
                          <a:pt x="180020" y="1626182"/>
                        </a:cubicBezTo>
                        <a:cubicBezTo>
                          <a:pt x="137816" y="1443412"/>
                          <a:pt x="182643" y="1331769"/>
                          <a:pt x="180020" y="1226776"/>
                        </a:cubicBezTo>
                        <a:cubicBezTo>
                          <a:pt x="177397" y="1121783"/>
                          <a:pt x="182391" y="963836"/>
                          <a:pt x="180020" y="858094"/>
                        </a:cubicBezTo>
                        <a:cubicBezTo>
                          <a:pt x="178436" y="847488"/>
                          <a:pt x="95446" y="816132"/>
                          <a:pt x="0" y="828092"/>
                        </a:cubicBezTo>
                        <a:cubicBezTo>
                          <a:pt x="102936" y="827378"/>
                          <a:pt x="181453" y="814893"/>
                          <a:pt x="180020" y="798090"/>
                        </a:cubicBezTo>
                        <a:cubicBezTo>
                          <a:pt x="141334" y="638841"/>
                          <a:pt x="194213" y="507173"/>
                          <a:pt x="180020" y="429408"/>
                        </a:cubicBezTo>
                        <a:cubicBezTo>
                          <a:pt x="165827" y="351643"/>
                          <a:pt x="189233" y="207455"/>
                          <a:pt x="180020" y="30002"/>
                        </a:cubicBezTo>
                        <a:cubicBezTo>
                          <a:pt x="182418" y="36200"/>
                          <a:pt x="269246" y="-2902"/>
                          <a:pt x="360040" y="0"/>
                        </a:cubicBezTo>
                      </a:path>
                    </a:pathLst>
                  </a:custGeom>
                  <ask:type>
                    <ask:lineSketchNone/>
                  </ask:type>
                </ask:lineSketchStyleProps>
              </a:ext>
            </a:extLst>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33F4320F-E4C8-7B45-BF4A-225F0018F2BD}"/>
              </a:ext>
            </a:extLst>
          </p:cNvPr>
          <p:cNvSpPr/>
          <p:nvPr/>
        </p:nvSpPr>
        <p:spPr>
          <a:xfrm>
            <a:off x="421207" y="6153073"/>
            <a:ext cx="6096000" cy="246221"/>
          </a:xfrm>
          <a:prstGeom prst="rect">
            <a:avLst/>
          </a:prstGeom>
        </p:spPr>
        <p:txBody>
          <a:bodyPr>
            <a:spAutoFit/>
          </a:bodyPr>
          <a:lstStyle/>
          <a:p>
            <a:r>
              <a:rPr lang="en" altLang="zh-CN" sz="1000" dirty="0"/>
              <a:t>Artificial Intelligence: Foundations of Computational Agents</a:t>
            </a:r>
            <a:endParaRPr lang="zh-CN" altLang="en-US" sz="1000" dirty="0"/>
          </a:p>
        </p:txBody>
      </p:sp>
      <p:sp>
        <p:nvSpPr>
          <p:cNvPr id="7" name="文本框 6">
            <a:extLst>
              <a:ext uri="{FF2B5EF4-FFF2-40B4-BE49-F238E27FC236}">
                <a16:creationId xmlns:a16="http://schemas.microsoft.com/office/drawing/2014/main" id="{6941A375-06DB-864D-8157-7BBBCAB7D414}"/>
              </a:ext>
            </a:extLst>
          </p:cNvPr>
          <p:cNvSpPr txBox="1"/>
          <p:nvPr/>
        </p:nvSpPr>
        <p:spPr>
          <a:xfrm>
            <a:off x="7982857" y="566057"/>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0156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BFB2A-0FD8-3C42-A9B6-FCDC9A1DD8D7}"/>
              </a:ext>
            </a:extLst>
          </p:cNvPr>
          <p:cNvSpPr>
            <a:spLocks noGrp="1"/>
          </p:cNvSpPr>
          <p:nvPr>
            <p:ph type="ctrTitle"/>
          </p:nvPr>
        </p:nvSpPr>
        <p:spPr>
          <a:xfrm>
            <a:off x="839416" y="1340768"/>
            <a:ext cx="10363200" cy="838200"/>
          </a:xfrm>
        </p:spPr>
        <p:txBody>
          <a:bodyPr/>
          <a:lstStyle/>
          <a:p>
            <a:r>
              <a:rPr kumimoji="1" lang="en-US" altLang="zh-CN" dirty="0"/>
              <a:t>Part3</a:t>
            </a:r>
            <a:r>
              <a:rPr kumimoji="1" lang="zh-CN" altLang="en-US" dirty="0"/>
              <a:t> </a:t>
            </a:r>
            <a:r>
              <a:rPr kumimoji="1" lang="en-US" altLang="zh-CN" dirty="0"/>
              <a:t>(M)IP</a:t>
            </a:r>
            <a:endParaRPr kumimoji="1" lang="zh-CN" altLang="en-US" dirty="0"/>
          </a:p>
        </p:txBody>
      </p:sp>
      <p:sp>
        <p:nvSpPr>
          <p:cNvPr id="3" name="页脚占位符 2">
            <a:extLst>
              <a:ext uri="{FF2B5EF4-FFF2-40B4-BE49-F238E27FC236}">
                <a16:creationId xmlns:a16="http://schemas.microsoft.com/office/drawing/2014/main" id="{7902C9BB-14B9-B74E-8860-8E0123D34A0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36E1EE5-86EB-554B-BB45-A913E145CA6F}"/>
              </a:ext>
            </a:extLst>
          </p:cNvPr>
          <p:cNvSpPr>
            <a:spLocks noGrp="1"/>
          </p:cNvSpPr>
          <p:nvPr>
            <p:ph type="sldNum" sz="quarter" idx="12"/>
          </p:nvPr>
        </p:nvSpPr>
        <p:spPr/>
        <p:txBody>
          <a:bodyPr/>
          <a:lstStyle/>
          <a:p>
            <a:pPr>
              <a:defRPr/>
            </a:pPr>
            <a:fld id="{C06CB4F1-E69D-4458-B775-B121381A0F56}" type="slidenum">
              <a:rPr lang="en-US" smtClean="0"/>
              <a:pPr>
                <a:defRPr/>
              </a:pPr>
              <a:t>8</a:t>
            </a:fld>
            <a:endParaRPr lang="en-US" dirty="0"/>
          </a:p>
        </p:txBody>
      </p:sp>
      <p:sp>
        <p:nvSpPr>
          <p:cNvPr id="5" name="文本框 4">
            <a:extLst>
              <a:ext uri="{FF2B5EF4-FFF2-40B4-BE49-F238E27FC236}">
                <a16:creationId xmlns:a16="http://schemas.microsoft.com/office/drawing/2014/main" id="{84F86472-55A4-254F-BD1A-5F40D0E274AF}"/>
              </a:ext>
            </a:extLst>
          </p:cNvPr>
          <p:cNvSpPr txBox="1"/>
          <p:nvPr/>
        </p:nvSpPr>
        <p:spPr>
          <a:xfrm>
            <a:off x="1159821" y="2871789"/>
            <a:ext cx="6232168" cy="230832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r>
              <a:rPr kumimoji="1" lang="zh-CN" altLang="en-US" dirty="0"/>
              <a:t>：</a:t>
            </a:r>
            <a:r>
              <a:rPr lang="en" altLang="zh-CN" dirty="0"/>
              <a:t>LP</a:t>
            </a:r>
            <a:r>
              <a:rPr lang="zh-CN" altLang="en-US" dirty="0"/>
              <a:t>作为</a:t>
            </a:r>
            <a:r>
              <a:rPr lang="en" altLang="zh-CN" dirty="0"/>
              <a:t>IP</a:t>
            </a:r>
            <a:r>
              <a:rPr lang="zh-CN" altLang="en-US" dirty="0"/>
              <a:t>的下界</a:t>
            </a:r>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恰是原</a:t>
            </a:r>
            <a:r>
              <a:rPr lang="en-US" altLang="zh-CN" dirty="0"/>
              <a:t>IP</a:t>
            </a:r>
            <a:r>
              <a:rPr lang="zh-CN" altLang="en-US" dirty="0"/>
              <a:t>的下界</a:t>
            </a:r>
            <a:endParaRPr lang="en-US" altLang="zh-CN" dirty="0"/>
          </a:p>
          <a:p>
            <a:pPr marL="742950" lvl="1" indent="-285750">
              <a:buFont typeface="Arial" panose="020B0604020202020204" pitchFamily="34" charset="0"/>
              <a:buChar char="•"/>
            </a:pPr>
            <a:r>
              <a:rPr lang="zh-CN" altLang="en-US" dirty="0"/>
              <a:t>不用像前面最短路问题尝试各种</a:t>
            </a:r>
            <a:r>
              <a:rPr lang="en-US" altLang="zh-CN" dirty="0"/>
              <a:t>heuristic function</a:t>
            </a:r>
          </a:p>
          <a:p>
            <a:pPr marL="742950" lvl="1" indent="-285750">
              <a:buFont typeface="Arial" panose="020B0604020202020204" pitchFamily="34" charset="0"/>
              <a:buChar char="•"/>
            </a:pPr>
            <a:r>
              <a:rPr lang="zh-CN" altLang="en-US" dirty="0"/>
              <a:t>也不用不同问题手工定制</a:t>
            </a:r>
            <a:endParaRPr lang="en-US" altLang="zh-CN" dirty="0"/>
          </a:p>
          <a:p>
            <a:pPr lvl="1"/>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无可行解：剪枝</a:t>
            </a:r>
            <a:endParaRPr lang="en-US" altLang="zh-CN" dirty="0"/>
          </a:p>
          <a:p>
            <a:pPr marL="285750" indent="-285750">
              <a:buFont typeface="Arial" panose="020B0604020202020204" pitchFamily="34" charset="0"/>
              <a:buChar char="•"/>
            </a:pPr>
            <a:r>
              <a:rPr lang="en-US" altLang="zh-CN" dirty="0"/>
              <a:t>LP</a:t>
            </a:r>
            <a:r>
              <a:rPr lang="zh-CN" altLang="en-US" dirty="0"/>
              <a:t>的可行解如果也是</a:t>
            </a:r>
            <a:r>
              <a:rPr lang="en-US" altLang="zh-CN" dirty="0"/>
              <a:t>IP</a:t>
            </a:r>
            <a:r>
              <a:rPr lang="zh-CN" altLang="en-US" dirty="0"/>
              <a:t>可行：更新上界，剪枝（不用继续分支）</a:t>
            </a:r>
            <a:endParaRPr lang="en-US" altLang="zh-CN" dirty="0"/>
          </a:p>
        </p:txBody>
      </p:sp>
      <p:pic>
        <p:nvPicPr>
          <p:cNvPr id="6" name="图片 5">
            <a:extLst>
              <a:ext uri="{FF2B5EF4-FFF2-40B4-BE49-F238E27FC236}">
                <a16:creationId xmlns:a16="http://schemas.microsoft.com/office/drawing/2014/main" id="{53CCA891-1593-8D4B-A37F-97DC117BF2C3}"/>
              </a:ext>
            </a:extLst>
          </p:cNvPr>
          <p:cNvPicPr>
            <a:picLocks noChangeAspect="1"/>
          </p:cNvPicPr>
          <p:nvPr/>
        </p:nvPicPr>
        <p:blipFill>
          <a:blip r:embed="rId2"/>
          <a:stretch>
            <a:fillRect/>
          </a:stretch>
        </p:blipFill>
        <p:spPr>
          <a:xfrm>
            <a:off x="7391989" y="2726676"/>
            <a:ext cx="3822700" cy="2641600"/>
          </a:xfrm>
          <a:prstGeom prst="rect">
            <a:avLst/>
          </a:prstGeom>
        </p:spPr>
      </p:pic>
      <p:cxnSp>
        <p:nvCxnSpPr>
          <p:cNvPr id="8" name="直线连接符 7">
            <a:extLst>
              <a:ext uri="{FF2B5EF4-FFF2-40B4-BE49-F238E27FC236}">
                <a16:creationId xmlns:a16="http://schemas.microsoft.com/office/drawing/2014/main" id="{CE87D43A-1B0C-E245-A6E3-E65FA1D3D7BB}"/>
              </a:ext>
            </a:extLst>
          </p:cNvPr>
          <p:cNvCxnSpPr>
            <a:cxnSpLocks/>
          </p:cNvCxnSpPr>
          <p:nvPr/>
        </p:nvCxnSpPr>
        <p:spPr>
          <a:xfrm flipH="1">
            <a:off x="10487472" y="3181756"/>
            <a:ext cx="180528" cy="1688390"/>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2166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FD554FBC-F3CC-A74E-BA39-0ACE70065B4A}"/>
              </a:ext>
            </a:extLst>
          </p:cNvPr>
          <p:cNvPicPr>
            <a:picLocks noGrp="1" noChangeAspect="1"/>
          </p:cNvPicPr>
          <p:nvPr>
            <p:ph idx="1"/>
          </p:nvPr>
        </p:nvPicPr>
        <p:blipFill>
          <a:blip r:embed="rId2"/>
          <a:stretch>
            <a:fillRect/>
          </a:stretch>
        </p:blipFill>
        <p:spPr>
          <a:xfrm>
            <a:off x="327228" y="2251197"/>
            <a:ext cx="5122218" cy="2123199"/>
          </a:xfrm>
          <a:prstGeom prst="rect">
            <a:avLst/>
          </a:prstGeom>
        </p:spPr>
      </p:pic>
      <p:sp>
        <p:nvSpPr>
          <p:cNvPr id="3" name="标题 2">
            <a:extLst>
              <a:ext uri="{FF2B5EF4-FFF2-40B4-BE49-F238E27FC236}">
                <a16:creationId xmlns:a16="http://schemas.microsoft.com/office/drawing/2014/main" id="{13993891-AD6D-714C-BDBD-B8383C27F47E}"/>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0DCCC43E-83C1-B243-B42C-56320FB2945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7087DC1-1AA7-9842-A275-496EC7DEFEC8}"/>
              </a:ext>
            </a:extLst>
          </p:cNvPr>
          <p:cNvSpPr>
            <a:spLocks noGrp="1"/>
          </p:cNvSpPr>
          <p:nvPr>
            <p:ph type="sldNum" sz="quarter" idx="12"/>
          </p:nvPr>
        </p:nvSpPr>
        <p:spPr/>
        <p:txBody>
          <a:bodyPr/>
          <a:lstStyle/>
          <a:p>
            <a:pPr>
              <a:defRPr/>
            </a:pPr>
            <a:fld id="{5BC7FEBF-A170-470C-A369-F0D066FB58E5}" type="slidenum">
              <a:rPr lang="en-US" smtClean="0"/>
              <a:pPr>
                <a:defRPr/>
              </a:pPr>
              <a:t>9</a:t>
            </a:fld>
            <a:endParaRPr lang="en-US"/>
          </a:p>
        </p:txBody>
      </p:sp>
      <p:sp>
        <p:nvSpPr>
          <p:cNvPr id="6" name="日期占位符 5">
            <a:extLst>
              <a:ext uri="{FF2B5EF4-FFF2-40B4-BE49-F238E27FC236}">
                <a16:creationId xmlns:a16="http://schemas.microsoft.com/office/drawing/2014/main" id="{E1C53A20-8C21-3040-A367-5C153E8EA31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9" name="文本框 8">
            <a:extLst>
              <a:ext uri="{FF2B5EF4-FFF2-40B4-BE49-F238E27FC236}">
                <a16:creationId xmlns:a16="http://schemas.microsoft.com/office/drawing/2014/main" id="{A873121A-0DAD-474E-8C11-B35384028984}"/>
              </a:ext>
            </a:extLst>
          </p:cNvPr>
          <p:cNvSpPr txBox="1"/>
          <p:nvPr/>
        </p:nvSpPr>
        <p:spPr>
          <a:xfrm>
            <a:off x="327228" y="1595697"/>
            <a:ext cx="1095172"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a:t>
            </a:r>
          </a:p>
        </p:txBody>
      </p:sp>
      <p:pic>
        <p:nvPicPr>
          <p:cNvPr id="10" name="图片 9">
            <a:extLst>
              <a:ext uri="{FF2B5EF4-FFF2-40B4-BE49-F238E27FC236}">
                <a16:creationId xmlns:a16="http://schemas.microsoft.com/office/drawing/2014/main" id="{06ADB8C6-820B-074A-8D39-46A014E12F45}"/>
              </a:ext>
            </a:extLst>
          </p:cNvPr>
          <p:cNvPicPr>
            <a:picLocks noChangeAspect="1"/>
          </p:cNvPicPr>
          <p:nvPr/>
        </p:nvPicPr>
        <p:blipFill>
          <a:blip r:embed="rId3"/>
          <a:stretch>
            <a:fillRect/>
          </a:stretch>
        </p:blipFill>
        <p:spPr>
          <a:xfrm>
            <a:off x="5951984" y="2060848"/>
            <a:ext cx="5574780" cy="2555472"/>
          </a:xfrm>
          <a:prstGeom prst="rect">
            <a:avLst/>
          </a:prstGeom>
        </p:spPr>
      </p:pic>
      <p:sp>
        <p:nvSpPr>
          <p:cNvPr id="11" name="文本框 10">
            <a:extLst>
              <a:ext uri="{FF2B5EF4-FFF2-40B4-BE49-F238E27FC236}">
                <a16:creationId xmlns:a16="http://schemas.microsoft.com/office/drawing/2014/main" id="{7C2508AD-E88A-D345-9B72-6C02CEA406B1}"/>
              </a:ext>
            </a:extLst>
          </p:cNvPr>
          <p:cNvSpPr txBox="1"/>
          <p:nvPr/>
        </p:nvSpPr>
        <p:spPr>
          <a:xfrm>
            <a:off x="6096000" y="1595697"/>
            <a:ext cx="2454518"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问题对应的</a:t>
            </a:r>
            <a:r>
              <a:rPr kumimoji="1" lang="en-US" altLang="zh-CN" dirty="0"/>
              <a:t>LP</a:t>
            </a:r>
            <a:r>
              <a:rPr kumimoji="1" lang="zh-CN" altLang="en-US" dirty="0"/>
              <a:t>：</a:t>
            </a:r>
            <a:r>
              <a:rPr kumimoji="1" lang="en-US" altLang="zh-CN" dirty="0"/>
              <a:t>P</a:t>
            </a:r>
            <a:endParaRPr kumimoji="1" lang="zh-CN" altLang="en-US" dirty="0"/>
          </a:p>
        </p:txBody>
      </p:sp>
      <p:sp>
        <p:nvSpPr>
          <p:cNvPr id="12" name="文本框 11">
            <a:extLst>
              <a:ext uri="{FF2B5EF4-FFF2-40B4-BE49-F238E27FC236}">
                <a16:creationId xmlns:a16="http://schemas.microsoft.com/office/drawing/2014/main" id="{DA8BF4D8-8565-EE47-8636-4A1D0C67451C}"/>
              </a:ext>
            </a:extLst>
          </p:cNvPr>
          <p:cNvSpPr txBox="1"/>
          <p:nvPr/>
        </p:nvSpPr>
        <p:spPr>
          <a:xfrm>
            <a:off x="5929270" y="4908266"/>
            <a:ext cx="6085031" cy="923330"/>
          </a:xfrm>
          <a:prstGeom prst="rect">
            <a:avLst/>
          </a:prstGeom>
          <a:noFill/>
        </p:spPr>
        <p:txBody>
          <a:bodyPr wrap="square" rtlCol="0">
            <a:spAutoFit/>
          </a:bodyPr>
          <a:lstStyle/>
          <a:p>
            <a:r>
              <a:rPr kumimoji="1" lang="zh-CN" altLang="en-US" dirty="0"/>
              <a:t>求出</a:t>
            </a:r>
            <a:r>
              <a:rPr kumimoji="1" lang="en-US" altLang="zh-CN" dirty="0"/>
              <a:t>P</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，没有事先求出</a:t>
            </a:r>
            <a:r>
              <a:rPr kumimoji="1" lang="en-US" altLang="zh-CN" dirty="0"/>
              <a:t>IP</a:t>
            </a:r>
            <a:r>
              <a:rPr kumimoji="1" lang="zh-CN" altLang="en-US" dirty="0"/>
              <a:t>可行解作为下界，这里的</a:t>
            </a:r>
            <a:r>
              <a:rPr kumimoji="1" lang="en-US" altLang="zh-CN" dirty="0"/>
              <a:t>x</a:t>
            </a:r>
            <a:r>
              <a:rPr kumimoji="1" lang="zh-CN" altLang="en-US" dirty="0"/>
              <a:t>*不是</a:t>
            </a:r>
            <a:r>
              <a:rPr kumimoji="1" lang="en-US" altLang="zh-CN" dirty="0"/>
              <a:t>IP</a:t>
            </a:r>
            <a:r>
              <a:rPr kumimoji="1" lang="zh-CN" altLang="en-US" dirty="0"/>
              <a:t>可行，所以也不作为下界，</a:t>
            </a:r>
            <a:r>
              <a:rPr kumimoji="1" lang="en-US" altLang="zh-CN" dirty="0"/>
              <a:t>P</a:t>
            </a:r>
            <a:r>
              <a:rPr kumimoji="1" lang="zh-CN" altLang="en-US" dirty="0"/>
              <a:t>的上界是</a:t>
            </a:r>
            <a:r>
              <a:rPr kumimoji="1" lang="en-US" altLang="zh-CN" dirty="0"/>
              <a:t>153.2</a:t>
            </a:r>
            <a:endParaRPr kumimoji="1" lang="zh-CN" altLang="en-US" dirty="0"/>
          </a:p>
        </p:txBody>
      </p:sp>
    </p:spTree>
    <p:extLst>
      <p:ext uri="{BB962C8B-B14F-4D97-AF65-F5344CB8AC3E}">
        <p14:creationId xmlns:p14="http://schemas.microsoft.com/office/powerpoint/2010/main" val="2239257710"/>
      </p:ext>
    </p:extLst>
  </p:cSld>
  <p:clrMapOvr>
    <a:masterClrMapping/>
  </p:clrMapOvr>
</p:sld>
</file>

<file path=ppt/theme/theme1.xml><?xml version="1.0" encoding="utf-8"?>
<a:theme xmlns:a="http://schemas.openxmlformats.org/drawingml/2006/main" name="Beamer_Presentation_templat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FFFF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学术ppt.pptx" id="{C0C6648C-D875-9845-88C9-E5D687CBDBA9}" vid="{0CF3D499-F9E1-484F-AFFC-73CAF6C256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Beamer_Presentation_template</Template>
  <TotalTime>3865</TotalTime>
  <Words>1302</Words>
  <Application>Microsoft Macintosh PowerPoint</Application>
  <PresentationFormat>宽屏</PresentationFormat>
  <Paragraphs>201</Paragraphs>
  <Slides>28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Arial</vt:lpstr>
      <vt:lpstr>Calibri</vt:lpstr>
      <vt:lpstr>Consolas</vt:lpstr>
      <vt:lpstr>Verdana</vt:lpstr>
      <vt:lpstr>Beamer_Presentation_template</vt:lpstr>
      <vt:lpstr>怎么做分支</vt:lpstr>
      <vt:lpstr>Part1 Branch</vt:lpstr>
      <vt:lpstr>树结构的分支</vt:lpstr>
      <vt:lpstr>决策树分支</vt:lpstr>
      <vt:lpstr>寻路分支</vt:lpstr>
      <vt:lpstr>Part2 Bound</vt:lpstr>
      <vt:lpstr>有信息搜索</vt:lpstr>
      <vt:lpstr>Part3 (M)IP</vt:lpstr>
      <vt:lpstr>IP例子 MAX问题</vt:lpstr>
      <vt:lpstr>IP例子 MAX问题</vt:lpstr>
      <vt:lpstr>IP例子 MAX问题</vt:lpstr>
      <vt:lpstr>思考</vt:lpstr>
      <vt:lpstr>分支策略</vt:lpstr>
      <vt:lpstr>节点搜索（选择）策略</vt:lpstr>
      <vt:lpstr>代码讲解</vt:lpstr>
      <vt:lpstr>实现</vt:lpstr>
      <vt:lpstr>实现</vt:lpstr>
      <vt:lpstr>最佳优先 和 深度优先</vt:lpstr>
      <vt:lpstr>Summary of search strategies</vt:lpstr>
      <vt:lpstr>Part4 VRP</vt:lpstr>
      <vt:lpstr>VRPTW单纯的B&amp;B </vt:lpstr>
      <vt:lpstr>BPC</vt:lpstr>
      <vt:lpstr>代码讲解</vt:lpstr>
      <vt:lpstr>分支策略 6.3节</vt:lpstr>
      <vt:lpstr>根据使用的车辆总数进行分支</vt:lpstr>
      <vt:lpstr>根据每个时间窗被选择的次数进行分支</vt:lpstr>
      <vt:lpstr>Part5 Take-Away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qw</dc:creator>
  <cp:lastModifiedBy>Z qw</cp:lastModifiedBy>
  <cp:revision>571</cp:revision>
  <dcterms:created xsi:type="dcterms:W3CDTF">2020-08-02T02:12:21Z</dcterms:created>
  <dcterms:modified xsi:type="dcterms:W3CDTF">2020-08-05T16:34:38Z</dcterms:modified>
</cp:coreProperties>
</file>